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7"/>
  </p:notesMasterIdLst>
  <p:sldIdLst>
    <p:sldId id="260" r:id="rId2"/>
    <p:sldId id="256" r:id="rId3"/>
    <p:sldId id="258" r:id="rId4"/>
    <p:sldId id="257" r:id="rId5"/>
    <p:sldId id="259" r:id="rId6"/>
  </p:sldIdLst>
  <p:sldSz cx="18288000" cy="10287000"/>
  <p:notesSz cx="6858000" cy="9144000"/>
  <p:embeddedFontLst>
    <p:embeddedFont>
      <p:font typeface="Calibri" panose="020F0502020204030204" pitchFamily="34" charset="0"/>
      <p:regular r:id="rId8"/>
      <p:bold r:id="rId9"/>
      <p:italic r:id="rId10"/>
      <p:boldItalic r:id="rId11"/>
    </p:embeddedFont>
    <p:embeddedFont>
      <p:font typeface="Dosis" pitchFamily="2" charset="77"/>
      <p:regular r:id="rId12"/>
      <p:bold r:id="rId13"/>
    </p:embeddedFont>
    <p:embeddedFont>
      <p:font typeface="Roboto" panose="02000000000000000000" pitchFamily="2" charset="0"/>
      <p:regular r:id="rId14"/>
      <p:bold r:id="rId15"/>
      <p:italic r:id="rId16"/>
      <p:boldItalic r:id="rId1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D964"/>
    <a:srgbClr val="F1B4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786" autoAdjust="0"/>
    <p:restoredTop sz="77283" autoAdjust="0"/>
  </p:normalViewPr>
  <p:slideViewPr>
    <p:cSldViewPr>
      <p:cViewPr varScale="1">
        <p:scale>
          <a:sx n="80" d="100"/>
          <a:sy n="80" d="100"/>
        </p:scale>
        <p:origin x="1384" y="21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1.fntdata"/><Relationship Id="rId13" Type="http://schemas.openxmlformats.org/officeDocument/2006/relationships/font" Target="fonts/font6.fntdata"/><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notesMaster" Target="notesMasters/notesMaster1.xml"/><Relationship Id="rId12" Type="http://schemas.openxmlformats.org/officeDocument/2006/relationships/font" Target="fonts/font5.fntdata"/><Relationship Id="rId17" Type="http://schemas.openxmlformats.org/officeDocument/2006/relationships/font" Target="fonts/font10.fntdata"/><Relationship Id="rId2" Type="http://schemas.openxmlformats.org/officeDocument/2006/relationships/slide" Target="slides/slide1.xml"/><Relationship Id="rId16" Type="http://schemas.openxmlformats.org/officeDocument/2006/relationships/font" Target="fonts/font9.fntdata"/><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4.fntdata"/><Relationship Id="rId5" Type="http://schemas.openxmlformats.org/officeDocument/2006/relationships/slide" Target="slides/slide4.xml"/><Relationship Id="rId15" Type="http://schemas.openxmlformats.org/officeDocument/2006/relationships/font" Target="fonts/font8.fntdata"/><Relationship Id="rId10" Type="http://schemas.openxmlformats.org/officeDocument/2006/relationships/font" Target="fonts/font3.fntdata"/><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font" Target="fonts/font2.fntdata"/><Relationship Id="rId14" Type="http://schemas.openxmlformats.org/officeDocument/2006/relationships/font" Target="fonts/font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90BDB3-C8CB-3240-91A5-F4280971A23E}" type="datetimeFigureOut">
              <a:rPr lang="en-US" smtClean="0"/>
              <a:t>12/24/23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6DEA361-618E-B542-9931-26416851800F}" type="slidenum">
              <a:rPr lang="en-US" smtClean="0"/>
              <a:t>‹#›</a:t>
            </a:fld>
            <a:endParaRPr lang="en-US"/>
          </a:p>
        </p:txBody>
      </p:sp>
    </p:spTree>
    <p:extLst>
      <p:ext uri="{BB962C8B-B14F-4D97-AF65-F5344CB8AC3E}">
        <p14:creationId xmlns:p14="http://schemas.microsoft.com/office/powerpoint/2010/main" val="17822084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gdcb566e1d5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 name="Google Shape;40;gdcb566e1d5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r>
              <a:rPr lang="en-US" b="0" i="0" dirty="0">
                <a:solidFill>
                  <a:srgbClr val="374151"/>
                </a:solidFill>
                <a:effectLst/>
                <a:latin typeface="Söhne"/>
              </a:rPr>
              <a:t>Welcome, everyone!</a:t>
            </a:r>
          </a:p>
          <a:p>
            <a:pPr algn="l"/>
            <a:r>
              <a:rPr lang="en-US" b="0" i="0" dirty="0">
                <a:solidFill>
                  <a:srgbClr val="374151"/>
                </a:solidFill>
                <a:effectLst/>
                <a:latin typeface="Söhne"/>
              </a:rPr>
              <a:t>We're excited to present our findings from a one-week hackathon, where we applied our technical coding skills to analyze the impact of exam stress on students. Our team—Bushra, Kavya, Maya, </a:t>
            </a:r>
            <a:r>
              <a:rPr lang="en-US" b="0" i="0" dirty="0" err="1">
                <a:solidFill>
                  <a:srgbClr val="374151"/>
                </a:solidFill>
                <a:effectLst/>
                <a:latin typeface="Söhne"/>
              </a:rPr>
              <a:t>Sujitha</a:t>
            </a:r>
            <a:r>
              <a:rPr lang="en-US" b="0" i="0" dirty="0">
                <a:solidFill>
                  <a:srgbClr val="374151"/>
                </a:solidFill>
                <a:effectLst/>
                <a:latin typeface="Söhne"/>
              </a:rPr>
              <a:t>, and myself Garima —has worked diligently to extract meaningful insights from complex data.</a:t>
            </a:r>
          </a:p>
          <a:p>
            <a:pPr algn="l"/>
            <a:r>
              <a:rPr lang="en-US" b="0" i="0" dirty="0">
                <a:solidFill>
                  <a:srgbClr val="374151"/>
                </a:solidFill>
                <a:effectLst/>
                <a:latin typeface="Söhne"/>
              </a:rPr>
              <a:t>Lets dive in. </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74151"/>
                </a:solidFill>
                <a:effectLst/>
                <a:latin typeface="Söhne"/>
              </a:rPr>
              <a:t>In a challenging week-long hackathon, our team tackled 80 Python coding questions to  gain insights from dataset on exam stress, classifying them into 22 easy, 46 medium, and 12 complex tasks. The challenges we faced ranged from RMSSD calculation for stress quantification to merging data sheets for heatmap generation, among others.</a:t>
            </a:r>
          </a:p>
          <a:p>
            <a:r>
              <a:rPr lang="en-US" b="0" i="0" dirty="0">
                <a:solidFill>
                  <a:srgbClr val="374151"/>
                </a:solidFill>
                <a:effectLst/>
                <a:latin typeface="Söhne"/>
              </a:rPr>
              <a:t>Utilizing various libraries Pandas, NumPy, Scikit-learn, TensorFlow, and </a:t>
            </a:r>
            <a:r>
              <a:rPr lang="en-US" b="0" i="0" dirty="0" err="1">
                <a:solidFill>
                  <a:srgbClr val="374151"/>
                </a:solidFill>
                <a:effectLst/>
                <a:latin typeface="Söhne"/>
              </a:rPr>
              <a:t>Keras</a:t>
            </a:r>
            <a:r>
              <a:rPr lang="en-US" b="0" i="0" dirty="0">
                <a:solidFill>
                  <a:srgbClr val="374151"/>
                </a:solidFill>
                <a:effectLst/>
                <a:latin typeface="Söhne"/>
              </a:rPr>
              <a:t>, we've transformed raw data into clarity. We used GitHub for version control, which ensured seamless integration of our daily work. Out of the 80 questions, a larger number of questions required data </a:t>
            </a:r>
            <a:r>
              <a:rPr lang="en-US" b="0" i="0" dirty="0" err="1">
                <a:solidFill>
                  <a:srgbClr val="374151"/>
                </a:solidFill>
                <a:effectLst/>
                <a:latin typeface="Söhne"/>
              </a:rPr>
              <a:t>manupilation</a:t>
            </a:r>
            <a:r>
              <a:rPr lang="en-US" b="0" i="0" dirty="0">
                <a:solidFill>
                  <a:srgbClr val="374151"/>
                </a:solidFill>
                <a:effectLst/>
                <a:latin typeface="Söhne"/>
              </a:rPr>
              <a:t> and aggregation, followed by statistical analysis and data visualization questions. </a:t>
            </a:r>
          </a:p>
          <a:p>
            <a:endParaRPr lang="en-US" b="0" i="0" dirty="0">
              <a:solidFill>
                <a:srgbClr val="374151"/>
              </a:solidFill>
              <a:effectLst/>
              <a:latin typeface="Söhne"/>
            </a:endParaRPr>
          </a:p>
          <a:p>
            <a:r>
              <a:rPr lang="en-US" b="0" i="0" dirty="0">
                <a:solidFill>
                  <a:srgbClr val="374151"/>
                </a:solidFill>
                <a:effectLst/>
                <a:latin typeface="Söhne"/>
              </a:rPr>
              <a:t>Charts like violin charts, sunburst charts, join plots , box plots , wedged pie chart, and density plots were used to represent meaningful insights. </a:t>
            </a:r>
            <a:endParaRPr lang="en-US" dirty="0"/>
          </a:p>
        </p:txBody>
      </p:sp>
      <p:sp>
        <p:nvSpPr>
          <p:cNvPr id="4" name="Slide Number Placeholder 3"/>
          <p:cNvSpPr>
            <a:spLocks noGrp="1"/>
          </p:cNvSpPr>
          <p:nvPr>
            <p:ph type="sldNum" sz="quarter" idx="5"/>
          </p:nvPr>
        </p:nvSpPr>
        <p:spPr/>
        <p:txBody>
          <a:bodyPr/>
          <a:lstStyle/>
          <a:p>
            <a:fld id="{D6DEA361-618E-B542-9931-26416851800F}" type="slidenum">
              <a:rPr lang="en-US" smtClean="0"/>
              <a:t>2</a:t>
            </a:fld>
            <a:endParaRPr lang="en-US"/>
          </a:p>
        </p:txBody>
      </p:sp>
    </p:spTree>
    <p:extLst>
      <p:ext uri="{BB962C8B-B14F-4D97-AF65-F5344CB8AC3E}">
        <p14:creationId xmlns:p14="http://schemas.microsoft.com/office/powerpoint/2010/main" val="19245357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74151"/>
                </a:solidFill>
                <a:effectLst/>
                <a:latin typeface="Söhne"/>
              </a:rPr>
              <a:t>Our analytical approach encompassed the following key points: </a:t>
            </a:r>
          </a:p>
          <a:p>
            <a:r>
              <a:rPr lang="en-US" b="0" i="0" dirty="0">
                <a:solidFill>
                  <a:srgbClr val="374151"/>
                </a:solidFill>
                <a:effectLst/>
                <a:latin typeface="Söhne"/>
              </a:rPr>
              <a:t>1. </a:t>
            </a:r>
            <a:r>
              <a:rPr lang="en-US" b="1" i="0" dirty="0">
                <a:effectLst/>
                <a:latin typeface="Söhne"/>
              </a:rPr>
              <a:t>Data Preprocessing</a:t>
            </a:r>
            <a:r>
              <a:rPr lang="en-US" b="0" i="0" dirty="0">
                <a:solidFill>
                  <a:srgbClr val="374151"/>
                </a:solidFill>
                <a:effectLst/>
                <a:latin typeface="Söhne"/>
              </a:rPr>
              <a:t>: We began with a thorough preprocessing of a new dataset consisting of grades, demographic information, and physiological signals from 10 students.</a:t>
            </a:r>
          </a:p>
          <a:p>
            <a:pPr marL="228600" indent="-228600">
              <a:buAutoNum type="arabicPeriod"/>
            </a:pPr>
            <a:r>
              <a:rPr lang="en-US" b="0" i="0" dirty="0">
                <a:solidFill>
                  <a:srgbClr val="374151"/>
                </a:solidFill>
                <a:effectLst/>
                <a:latin typeface="Söhne"/>
              </a:rPr>
              <a:t>Our team tackled and solved 80 structured analytical questions, enhancing our understanding of the dataset.</a:t>
            </a:r>
          </a:p>
          <a:p>
            <a:pPr algn="l">
              <a:buFont typeface="Arial" panose="020B0604020202020204" pitchFamily="34" charset="0"/>
              <a:buChar char="•"/>
            </a:pPr>
            <a:r>
              <a:rPr lang="en-US" b="0" i="0" dirty="0">
                <a:solidFill>
                  <a:srgbClr val="374151"/>
                </a:solidFill>
                <a:effectLst/>
                <a:latin typeface="Söhne"/>
              </a:rPr>
              <a:t>After completing the initial questions, we conducted a deeper analysis on trends in exam scores and associated stress factors and explored new angle of analysis from the machine learning perspective. We have successfully implemented : </a:t>
            </a:r>
            <a:r>
              <a:rPr lang="en-US" b="1" i="0" dirty="0">
                <a:solidFill>
                  <a:srgbClr val="374151"/>
                </a:solidFill>
                <a:effectLst/>
                <a:latin typeface="Söhne"/>
              </a:rPr>
              <a:t>K-nearest neighbors clustering</a:t>
            </a:r>
            <a:r>
              <a:rPr lang="en-US" b="0" i="0" dirty="0">
                <a:solidFill>
                  <a:srgbClr val="374151"/>
                </a:solidFill>
                <a:effectLst/>
                <a:latin typeface="Söhne"/>
              </a:rPr>
              <a:t> to identify patterns in students' grades.</a:t>
            </a:r>
          </a:p>
          <a:p>
            <a:pPr algn="l">
              <a:buFont typeface="Arial" panose="020B0604020202020204" pitchFamily="34" charset="0"/>
              <a:buChar char="•"/>
            </a:pPr>
            <a:r>
              <a:rPr lang="en-US" b="1" i="0" dirty="0">
                <a:solidFill>
                  <a:srgbClr val="374151"/>
                </a:solidFill>
                <a:effectLst/>
                <a:latin typeface="Söhne"/>
              </a:rPr>
              <a:t>Comparison of Linear Regression and Random Forest</a:t>
            </a:r>
            <a:r>
              <a:rPr lang="en-US" b="0" i="0" dirty="0">
                <a:solidFill>
                  <a:srgbClr val="374151"/>
                </a:solidFill>
                <a:effectLst/>
                <a:latin typeface="Söhne"/>
              </a:rPr>
              <a:t> for predicting final exam grades based on physiological signals.</a:t>
            </a:r>
          </a:p>
          <a:p>
            <a:pPr algn="l">
              <a:buFont typeface="Arial" panose="020B0604020202020204" pitchFamily="34" charset="0"/>
              <a:buChar char="•"/>
            </a:pPr>
            <a:r>
              <a:rPr lang="en-US" b="1" i="0" dirty="0">
                <a:solidFill>
                  <a:srgbClr val="374151"/>
                </a:solidFill>
                <a:effectLst/>
                <a:latin typeface="Söhne"/>
              </a:rPr>
              <a:t>Support Vector Machine</a:t>
            </a:r>
            <a:r>
              <a:rPr lang="en-US" b="0" i="0" dirty="0">
                <a:solidFill>
                  <a:srgbClr val="374151"/>
                </a:solidFill>
                <a:effectLst/>
                <a:latin typeface="Söhne"/>
              </a:rPr>
              <a:t> for stress level classification.</a:t>
            </a:r>
          </a:p>
          <a:p>
            <a:pPr algn="l">
              <a:buFont typeface="Arial" panose="020B0604020202020204" pitchFamily="34" charset="0"/>
              <a:buChar char="•"/>
            </a:pPr>
            <a:r>
              <a:rPr lang="en-US" b="1" i="0" dirty="0">
                <a:solidFill>
                  <a:srgbClr val="374151"/>
                </a:solidFill>
                <a:effectLst/>
                <a:latin typeface="Söhne"/>
              </a:rPr>
              <a:t>Decision Tree Analysis</a:t>
            </a:r>
            <a:r>
              <a:rPr lang="en-US" b="0" i="0" dirty="0">
                <a:solidFill>
                  <a:srgbClr val="374151"/>
                </a:solidFill>
                <a:effectLst/>
                <a:latin typeface="Söhne"/>
              </a:rPr>
              <a:t> for predicting final exam grades from midterm performances.</a:t>
            </a:r>
          </a:p>
          <a:p>
            <a:pPr algn="l">
              <a:buFont typeface="Arial" panose="020B0604020202020204" pitchFamily="34" charset="0"/>
              <a:buChar char="•"/>
            </a:pPr>
            <a:r>
              <a:rPr lang="en-US" b="1" i="0" dirty="0">
                <a:solidFill>
                  <a:srgbClr val="374151"/>
                </a:solidFill>
                <a:effectLst/>
                <a:latin typeface="Söhne"/>
              </a:rPr>
              <a:t>LSTM Networks</a:t>
            </a:r>
            <a:r>
              <a:rPr lang="en-US" b="0" i="0" dirty="0">
                <a:solidFill>
                  <a:srgbClr val="374151"/>
                </a:solidFill>
                <a:effectLst/>
                <a:latin typeface="Söhne"/>
              </a:rPr>
              <a:t>: Utilized TensorFlow and </a:t>
            </a:r>
            <a:r>
              <a:rPr lang="en-US" b="0" i="0" dirty="0" err="1">
                <a:solidFill>
                  <a:srgbClr val="374151"/>
                </a:solidFill>
                <a:effectLst/>
                <a:latin typeface="Söhne"/>
              </a:rPr>
              <a:t>Keras</a:t>
            </a:r>
            <a:r>
              <a:rPr lang="en-US" b="0" i="0" dirty="0">
                <a:solidFill>
                  <a:srgbClr val="374151"/>
                </a:solidFill>
                <a:effectLst/>
                <a:latin typeface="Söhne"/>
              </a:rPr>
              <a:t> to analyze heart rate data and identify stress patterns during exams.</a:t>
            </a:r>
          </a:p>
        </p:txBody>
      </p:sp>
      <p:sp>
        <p:nvSpPr>
          <p:cNvPr id="4" name="Slide Number Placeholder 3"/>
          <p:cNvSpPr>
            <a:spLocks noGrp="1"/>
          </p:cNvSpPr>
          <p:nvPr>
            <p:ph type="sldNum" sz="quarter" idx="5"/>
          </p:nvPr>
        </p:nvSpPr>
        <p:spPr/>
        <p:txBody>
          <a:bodyPr/>
          <a:lstStyle/>
          <a:p>
            <a:fld id="{D6DEA361-618E-B542-9931-26416851800F}" type="slidenum">
              <a:rPr lang="en-US" smtClean="0"/>
              <a:t>3</a:t>
            </a:fld>
            <a:endParaRPr lang="en-US"/>
          </a:p>
        </p:txBody>
      </p:sp>
    </p:spTree>
    <p:extLst>
      <p:ext uri="{BB962C8B-B14F-4D97-AF65-F5344CB8AC3E}">
        <p14:creationId xmlns:p14="http://schemas.microsoft.com/office/powerpoint/2010/main" val="36494512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374151"/>
                </a:solidFill>
                <a:effectLst/>
                <a:latin typeface="Söhne"/>
              </a:rPr>
              <a:t>in our analysis to find how stress and academic performance are related , we recognized the need to correlate Electrodermal Activity (EDA) with grades. This required merging of EDA and grade data from separate sheets. However, a direct merge proved insufficient, as it led to the exclusion of student s10's records—a prime example of the pitfalls in raw datasets.</a:t>
            </a:r>
          </a:p>
          <a:p>
            <a:pPr algn="l"/>
            <a:r>
              <a:rPr lang="en-US" b="0" i="0" dirty="0">
                <a:solidFill>
                  <a:srgbClr val="374151"/>
                </a:solidFill>
                <a:effectLst/>
                <a:latin typeface="Söhne"/>
              </a:rPr>
              <a:t>Why the exclusion? Discrepancies in labeling across the sheets. It was imperative to standardize these identifiers to maintain data integrity. Additionally, we addressed </a:t>
            </a:r>
            <a:r>
              <a:rPr lang="en-US" b="0" i="0" dirty="0" err="1">
                <a:solidFill>
                  <a:srgbClr val="374151"/>
                </a:solidFill>
                <a:effectLst/>
                <a:latin typeface="Söhne"/>
              </a:rPr>
              <a:t>NaN</a:t>
            </a:r>
            <a:r>
              <a:rPr lang="en-US" b="0" i="0" dirty="0">
                <a:solidFill>
                  <a:srgbClr val="374151"/>
                </a:solidFill>
                <a:effectLst/>
                <a:latin typeface="Söhne"/>
              </a:rPr>
              <a:t> values that could skew our analysis and standardized column names for uniformity.</a:t>
            </a:r>
          </a:p>
          <a:p>
            <a:pPr algn="l"/>
            <a:r>
              <a:rPr lang="en-US" b="0" i="0" dirty="0">
                <a:solidFill>
                  <a:srgbClr val="374151"/>
                </a:solidFill>
                <a:effectLst/>
                <a:latin typeface="Söhne"/>
              </a:rPr>
              <a:t>Post-cleanup, our merge was complete, and student s10's data was recovered, ensuring our dataset's accuracy and the validity of our subsequent analysis.</a:t>
            </a:r>
          </a:p>
          <a:p>
            <a:endParaRPr lang="en-US" dirty="0"/>
          </a:p>
        </p:txBody>
      </p:sp>
      <p:sp>
        <p:nvSpPr>
          <p:cNvPr id="4" name="Slide Number Placeholder 3"/>
          <p:cNvSpPr>
            <a:spLocks noGrp="1"/>
          </p:cNvSpPr>
          <p:nvPr>
            <p:ph type="sldNum" sz="quarter" idx="5"/>
          </p:nvPr>
        </p:nvSpPr>
        <p:spPr/>
        <p:txBody>
          <a:bodyPr/>
          <a:lstStyle/>
          <a:p>
            <a:fld id="{D6DEA361-618E-B542-9931-26416851800F}" type="slidenum">
              <a:rPr lang="en-US" smtClean="0"/>
              <a:t>4</a:t>
            </a:fld>
            <a:endParaRPr lang="en-US"/>
          </a:p>
        </p:txBody>
      </p:sp>
    </p:spTree>
    <p:extLst>
      <p:ext uri="{BB962C8B-B14F-4D97-AF65-F5344CB8AC3E}">
        <p14:creationId xmlns:p14="http://schemas.microsoft.com/office/powerpoint/2010/main" val="37941686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74151"/>
                </a:solidFill>
                <a:effectLst/>
                <a:latin typeface="Söhne"/>
              </a:rPr>
              <a:t>the dataset was limited in features, which naturally restricts the depth of analysis and model sophistication one can achieve. </a:t>
            </a:r>
            <a:r>
              <a:rPr lang="en-US" b="0" i="0">
                <a:solidFill>
                  <a:srgbClr val="374151"/>
                </a:solidFill>
                <a:effectLst/>
                <a:latin typeface="Söhne"/>
              </a:rPr>
              <a:t>the dataset was limited in features, which naturally restricts the depth of analysis and model sophistication one can achieve. </a:t>
            </a:r>
            <a:endParaRPr lang="en-US"/>
          </a:p>
        </p:txBody>
      </p:sp>
      <p:sp>
        <p:nvSpPr>
          <p:cNvPr id="4" name="Slide Number Placeholder 3"/>
          <p:cNvSpPr>
            <a:spLocks noGrp="1"/>
          </p:cNvSpPr>
          <p:nvPr>
            <p:ph type="sldNum" sz="quarter" idx="5"/>
          </p:nvPr>
        </p:nvSpPr>
        <p:spPr/>
        <p:txBody>
          <a:bodyPr/>
          <a:lstStyle/>
          <a:p>
            <a:fld id="{D6DEA361-618E-B542-9931-26416851800F}" type="slidenum">
              <a:rPr lang="en-US" smtClean="0"/>
              <a:t>5</a:t>
            </a:fld>
            <a:endParaRPr lang="en-US"/>
          </a:p>
        </p:txBody>
      </p:sp>
    </p:spTree>
    <p:extLst>
      <p:ext uri="{BB962C8B-B14F-4D97-AF65-F5344CB8AC3E}">
        <p14:creationId xmlns:p14="http://schemas.microsoft.com/office/powerpoint/2010/main" val="22130398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12/24/23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12/24/23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12/24/23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12/24/23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12/24/23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12/24/23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12/24/23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12/24/23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12/24/23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12/24/23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12/24/23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12/24/23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3" Type="http://schemas.openxmlformats.org/officeDocument/2006/relationships/image" Target="../media/image2.png"/><Relationship Id="rId7" Type="http://schemas.microsoft.com/office/2007/relationships/hdphoto" Target="../media/hdphoto2.wdp"/><Relationship Id="rId12"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9.png"/><Relationship Id="rId5" Type="http://schemas.openxmlformats.org/officeDocument/2006/relationships/image" Target="../media/image4.png"/><Relationship Id="rId15" Type="http://schemas.openxmlformats.org/officeDocument/2006/relationships/image" Target="../media/image13.png"/><Relationship Id="rId10" Type="http://schemas.openxmlformats.org/officeDocument/2006/relationships/image" Target="../media/image8.png"/><Relationship Id="rId4" Type="http://schemas.openxmlformats.org/officeDocument/2006/relationships/image" Target="../media/image3.png"/><Relationship Id="rId9" Type="http://schemas.openxmlformats.org/officeDocument/2006/relationships/image" Target="../media/image7.png"/><Relationship Id="rId14" Type="http://schemas.openxmlformats.org/officeDocument/2006/relationships/image" Target="../media/image12.png"/></Relationships>
</file>

<file path=ppt/slides/_rels/slide3.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 Id="rId9" Type="http://schemas.openxmlformats.org/officeDocument/2006/relationships/image" Target="../media/image20.png"/></Relationships>
</file>

<file path=ppt/slides/_rels/slide4.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 Id="rId9" Type="http://schemas.openxmlformats.org/officeDocument/2006/relationships/image" Target="../media/image27.png"/></Relationships>
</file>

<file path=ppt/slides/_rels/slide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2" name="Google Shape;42;p13"/>
          <p:cNvSpPr txBox="1">
            <a:spLocks noGrp="1"/>
          </p:cNvSpPr>
          <p:nvPr>
            <p:ph type="ctrTitle"/>
          </p:nvPr>
        </p:nvSpPr>
        <p:spPr>
          <a:xfrm>
            <a:off x="8630225" y="1753500"/>
            <a:ext cx="10095600" cy="3390000"/>
          </a:xfrm>
          <a:prstGeom prst="rect">
            <a:avLst/>
          </a:prstGeom>
        </p:spPr>
        <p:txBody>
          <a:bodyPr spcFirstLastPara="1" vert="horz" wrap="square" lIns="182850" tIns="182850" rIns="182850" bIns="182850" rtlCol="0" anchor="t" anchorCtr="0">
            <a:noAutofit/>
          </a:bodyPr>
          <a:lstStyle/>
          <a:p>
            <a:pPr>
              <a:spcBef>
                <a:spcPts val="0"/>
              </a:spcBef>
              <a:buClr>
                <a:schemeClr val="dk1"/>
              </a:buClr>
              <a:buSzPts val="1100"/>
            </a:pPr>
            <a:r>
              <a:rPr lang="en" sz="9400" dirty="0">
                <a:highlight>
                  <a:srgbClr val="FFFFFF"/>
                </a:highlight>
                <a:ea typeface="Fira Sans Extra Condensed Black"/>
                <a:cs typeface="Fira Sans Extra Condensed Black"/>
                <a:sym typeface="Fira Sans Extra Condensed Black"/>
              </a:rPr>
              <a:t>Analyzing Exam Stress Dataset </a:t>
            </a:r>
            <a:endParaRPr sz="9400" dirty="0">
              <a:ea typeface="Fira Sans Extra Condensed Black"/>
              <a:cs typeface="Fira Sans Extra Condensed Black"/>
              <a:sym typeface="Fira Sans Extra Condensed Black"/>
            </a:endParaRPr>
          </a:p>
        </p:txBody>
      </p:sp>
      <p:sp>
        <p:nvSpPr>
          <p:cNvPr id="43" name="Google Shape;43;p13"/>
          <p:cNvSpPr txBox="1">
            <a:spLocks noGrp="1"/>
          </p:cNvSpPr>
          <p:nvPr>
            <p:ph type="subTitle" idx="1"/>
          </p:nvPr>
        </p:nvSpPr>
        <p:spPr>
          <a:xfrm>
            <a:off x="9217450" y="7810500"/>
            <a:ext cx="7671600" cy="3028800"/>
          </a:xfrm>
          <a:prstGeom prst="rect">
            <a:avLst/>
          </a:prstGeom>
        </p:spPr>
        <p:txBody>
          <a:bodyPr spcFirstLastPara="1" vert="horz" wrap="square" lIns="182850" tIns="182850" rIns="182850" bIns="182850" rtlCol="0" anchor="t" anchorCtr="0">
            <a:noAutofit/>
          </a:bodyPr>
          <a:lstStyle/>
          <a:p>
            <a:pPr>
              <a:lnSpc>
                <a:spcPct val="115000"/>
              </a:lnSpc>
              <a:spcBef>
                <a:spcPts val="0"/>
              </a:spcBef>
              <a:buClr>
                <a:schemeClr val="dk1"/>
              </a:buClr>
              <a:buSzPts val="1100"/>
            </a:pPr>
            <a:r>
              <a:rPr lang="en-US" b="1" dirty="0">
                <a:highlight>
                  <a:srgbClr val="FFFFFF"/>
                </a:highlight>
              </a:rPr>
              <a:t>Maya Ravichandran </a:t>
            </a:r>
            <a:endParaRPr b="1" dirty="0">
              <a:highlight>
                <a:srgbClr val="FFFFFF"/>
              </a:highlight>
            </a:endParaRPr>
          </a:p>
        </p:txBody>
      </p:sp>
      <p:sp>
        <p:nvSpPr>
          <p:cNvPr id="103" name="Google Shape;103;p13"/>
          <p:cNvSpPr/>
          <p:nvPr/>
        </p:nvSpPr>
        <p:spPr>
          <a:xfrm>
            <a:off x="0" y="258600"/>
            <a:ext cx="18288250" cy="704400"/>
          </a:xfrm>
          <a:prstGeom prst="rect">
            <a:avLst/>
          </a:prstGeom>
          <a:solidFill>
            <a:srgbClr val="DADADA">
              <a:alpha val="80630"/>
            </a:srgbClr>
          </a:solidFill>
          <a:ln>
            <a:solidFill>
              <a:srgbClr val="FF0000"/>
            </a:solidFill>
          </a:ln>
        </p:spPr>
        <p:txBody>
          <a:bodyPr spcFirstLastPara="1" wrap="square" lIns="182850" tIns="182850" rIns="182850" bIns="182850" anchor="ctr" anchorCtr="0">
            <a:noAutofit/>
          </a:bodyPr>
          <a:lstStyle/>
          <a:p>
            <a:r>
              <a:rPr lang="en" sz="4000" b="1" dirty="0">
                <a:solidFill>
                  <a:srgbClr val="1A0C48"/>
                </a:solidFill>
                <a:latin typeface="Dosis"/>
                <a:ea typeface="Dosis"/>
                <a:cs typeface="Dosis"/>
                <a:sym typeface="Dosis"/>
              </a:rPr>
              <a:t>                     </a:t>
            </a:r>
            <a:r>
              <a:rPr lang="en" sz="3600" b="1" dirty="0">
                <a:solidFill>
                  <a:srgbClr val="1A0C48"/>
                </a:solidFill>
                <a:latin typeface="Roboto"/>
                <a:ea typeface="Roboto"/>
                <a:cs typeface="Roboto"/>
                <a:sym typeface="Roboto"/>
              </a:rPr>
              <a:t>                                                                              PYTHON HACKATHON </a:t>
            </a:r>
            <a:endParaRPr sz="3600" b="1" dirty="0">
              <a:solidFill>
                <a:srgbClr val="1A0C48"/>
              </a:solidFill>
              <a:latin typeface="Roboto"/>
              <a:ea typeface="Roboto"/>
              <a:cs typeface="Roboto"/>
              <a:sym typeface="Roboto"/>
            </a:endParaRPr>
          </a:p>
        </p:txBody>
      </p:sp>
      <p:sp>
        <p:nvSpPr>
          <p:cNvPr id="104" name="Google Shape;104;p13"/>
          <p:cNvSpPr txBox="1"/>
          <p:nvPr/>
        </p:nvSpPr>
        <p:spPr>
          <a:xfrm>
            <a:off x="11432650" y="8575650"/>
            <a:ext cx="3241200" cy="923400"/>
          </a:xfrm>
          <a:prstGeom prst="rect">
            <a:avLst/>
          </a:prstGeom>
          <a:noFill/>
          <a:ln>
            <a:noFill/>
          </a:ln>
        </p:spPr>
        <p:txBody>
          <a:bodyPr spcFirstLastPara="1" wrap="square" lIns="182850" tIns="182850" rIns="182850" bIns="182850" anchor="ctr" anchorCtr="0">
            <a:noAutofit/>
          </a:bodyPr>
          <a:lstStyle/>
          <a:p>
            <a:pPr algn="ctr"/>
            <a:r>
              <a:rPr lang="en" sz="4000" b="1" dirty="0">
                <a:solidFill>
                  <a:srgbClr val="FF0000"/>
                </a:solidFill>
                <a:latin typeface="Dosis"/>
                <a:ea typeface="Dosis"/>
                <a:cs typeface="Dosis"/>
                <a:sym typeface="Dosis"/>
              </a:rPr>
              <a:t>12/12/2023</a:t>
            </a:r>
            <a:endParaRPr sz="4000" b="1" dirty="0">
              <a:solidFill>
                <a:srgbClr val="FF0000"/>
              </a:solidFill>
              <a:latin typeface="Dosis"/>
              <a:ea typeface="Dosis"/>
              <a:cs typeface="Dosis"/>
              <a:sym typeface="Dosis"/>
            </a:endParaRPr>
          </a:p>
        </p:txBody>
      </p:sp>
      <p:pic>
        <p:nvPicPr>
          <p:cNvPr id="5" name="Picture 4" descr="A child writing the word 100% on a blackboard">
            <a:extLst>
              <a:ext uri="{FF2B5EF4-FFF2-40B4-BE49-F238E27FC236}">
                <a16:creationId xmlns:a16="http://schemas.microsoft.com/office/drawing/2014/main" id="{BDC14EBC-2041-958B-7BC9-C6726CD0A75D}"/>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0" y="963000"/>
            <a:ext cx="9144000" cy="932400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9A7E238-306D-6D92-8710-02088B1C807E}"/>
              </a:ext>
            </a:extLst>
          </p:cNvPr>
          <p:cNvPicPr>
            <a:picLocks noChangeAspect="1"/>
          </p:cNvPicPr>
          <p:nvPr/>
        </p:nvPicPr>
        <p:blipFill>
          <a:blip r:embed="rId3"/>
          <a:stretch>
            <a:fillRect/>
          </a:stretch>
        </p:blipFill>
        <p:spPr>
          <a:xfrm>
            <a:off x="0" y="1339294"/>
            <a:ext cx="5854148" cy="3886199"/>
          </a:xfrm>
          <a:prstGeom prst="rect">
            <a:avLst/>
          </a:prstGeom>
        </p:spPr>
      </p:pic>
      <p:sp>
        <p:nvSpPr>
          <p:cNvPr id="8" name="Rounded Rectangle 7">
            <a:extLst>
              <a:ext uri="{FF2B5EF4-FFF2-40B4-BE49-F238E27FC236}">
                <a16:creationId xmlns:a16="http://schemas.microsoft.com/office/drawing/2014/main" id="{8CDA8BE0-9429-4346-4231-DAB3C19C50AA}"/>
              </a:ext>
            </a:extLst>
          </p:cNvPr>
          <p:cNvSpPr/>
          <p:nvPr/>
        </p:nvSpPr>
        <p:spPr>
          <a:xfrm>
            <a:off x="381000" y="190500"/>
            <a:ext cx="17526000" cy="685800"/>
          </a:xfrm>
          <a:prstGeom prst="roundRect">
            <a:avLst/>
          </a:prstGeom>
          <a:solidFill>
            <a:schemeClr val="bg1">
              <a:lumMod val="85000"/>
            </a:schemeClr>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4800" dirty="0">
                <a:solidFill>
                  <a:sysClr val="windowText" lastClr="000000"/>
                </a:solidFill>
              </a:rPr>
              <a:t>                                         </a:t>
            </a:r>
            <a:r>
              <a:rPr lang="en-US" sz="4800" dirty="0">
                <a:solidFill>
                  <a:sysClr val="windowText" lastClr="000000"/>
                </a:solidFill>
                <a:latin typeface=""/>
                <a:cs typeface="AkayaTelivigala" pitchFamily="2" charset="77"/>
              </a:rPr>
              <a:t>Hackathon Highlights </a:t>
            </a:r>
          </a:p>
        </p:txBody>
      </p:sp>
      <p:pic>
        <p:nvPicPr>
          <p:cNvPr id="9" name="Picture 8">
            <a:extLst>
              <a:ext uri="{FF2B5EF4-FFF2-40B4-BE49-F238E27FC236}">
                <a16:creationId xmlns:a16="http://schemas.microsoft.com/office/drawing/2014/main" id="{CBBF6242-88E8-AF7C-3B26-27260D88B6DF}"/>
              </a:ext>
            </a:extLst>
          </p:cNvPr>
          <p:cNvPicPr>
            <a:picLocks noChangeAspect="1"/>
          </p:cNvPicPr>
          <p:nvPr/>
        </p:nvPicPr>
        <p:blipFill>
          <a:blip r:embed="rId4"/>
          <a:stretch>
            <a:fillRect/>
          </a:stretch>
        </p:blipFill>
        <p:spPr>
          <a:xfrm>
            <a:off x="304800" y="5905500"/>
            <a:ext cx="8471452" cy="3848099"/>
          </a:xfrm>
          <a:prstGeom prst="rect">
            <a:avLst/>
          </a:prstGeom>
        </p:spPr>
      </p:pic>
      <p:pic>
        <p:nvPicPr>
          <p:cNvPr id="12" name="Picture 11">
            <a:extLst>
              <a:ext uri="{FF2B5EF4-FFF2-40B4-BE49-F238E27FC236}">
                <a16:creationId xmlns:a16="http://schemas.microsoft.com/office/drawing/2014/main" id="{290B0E8C-B5BA-6B3A-11A2-0D41EF0AA9FB}"/>
              </a:ext>
            </a:extLst>
          </p:cNvPr>
          <p:cNvPicPr>
            <a:picLocks noChangeAspect="1"/>
          </p:cNvPicPr>
          <p:nvPr/>
        </p:nvPicPr>
        <p:blipFill>
          <a:blip r:embed="rId5"/>
          <a:stretch>
            <a:fillRect/>
          </a:stretch>
        </p:blipFill>
        <p:spPr>
          <a:xfrm>
            <a:off x="5048530" y="2476500"/>
            <a:ext cx="4412974" cy="2188422"/>
          </a:xfrm>
          <a:prstGeom prst="rect">
            <a:avLst/>
          </a:prstGeom>
        </p:spPr>
      </p:pic>
      <p:cxnSp>
        <p:nvCxnSpPr>
          <p:cNvPr id="61" name="Straight Connector 60">
            <a:extLst>
              <a:ext uri="{FF2B5EF4-FFF2-40B4-BE49-F238E27FC236}">
                <a16:creationId xmlns:a16="http://schemas.microsoft.com/office/drawing/2014/main" id="{65686B3E-FA12-4ED1-6DB1-A012BC176F04}"/>
              </a:ext>
            </a:extLst>
          </p:cNvPr>
          <p:cNvCxnSpPr/>
          <p:nvPr/>
        </p:nvCxnSpPr>
        <p:spPr>
          <a:xfrm>
            <a:off x="9829800" y="1638300"/>
            <a:ext cx="0" cy="7391400"/>
          </a:xfrm>
          <a:prstGeom prst="line">
            <a:avLst/>
          </a:prstGeom>
          <a:ln w="12700">
            <a:solidFill>
              <a:schemeClr val="accent1">
                <a:shade val="95000"/>
                <a:satMod val="10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90A3A0A8-EE83-6684-2211-CBA7AC8856F0}"/>
              </a:ext>
            </a:extLst>
          </p:cNvPr>
          <p:cNvCxnSpPr/>
          <p:nvPr/>
        </p:nvCxnSpPr>
        <p:spPr>
          <a:xfrm>
            <a:off x="10439400" y="4533900"/>
            <a:ext cx="6019800" cy="0"/>
          </a:xfrm>
          <a:prstGeom prst="line">
            <a:avLst/>
          </a:prstGeom>
          <a:ln w="12700">
            <a:solidFill>
              <a:schemeClr val="accent1">
                <a:shade val="95000"/>
                <a:satMod val="105000"/>
                <a:alpha val="25000"/>
              </a:schemeClr>
            </a:solidFill>
          </a:ln>
        </p:spPr>
        <p:style>
          <a:lnRef idx="1">
            <a:schemeClr val="accent1"/>
          </a:lnRef>
          <a:fillRef idx="0">
            <a:schemeClr val="accent1"/>
          </a:fillRef>
          <a:effectRef idx="0">
            <a:schemeClr val="accent1"/>
          </a:effectRef>
          <a:fontRef idx="minor">
            <a:schemeClr val="tx1"/>
          </a:fontRef>
        </p:style>
      </p:cxnSp>
      <p:pic>
        <p:nvPicPr>
          <p:cNvPr id="64" name="Picture 63">
            <a:extLst>
              <a:ext uri="{FF2B5EF4-FFF2-40B4-BE49-F238E27FC236}">
                <a16:creationId xmlns:a16="http://schemas.microsoft.com/office/drawing/2014/main" id="{452C2D36-4485-36D9-DD57-F1C84C209F95}"/>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10677223" y="5723073"/>
            <a:ext cx="2057399" cy="1486493"/>
          </a:xfrm>
          <a:prstGeom prst="rect">
            <a:avLst/>
          </a:prstGeom>
          <a:effectLst>
            <a:reflection blurRad="6350" stA="52000" endA="300" endPos="35000" dir="5400000" sy="-100000" algn="bl" rotWithShape="0"/>
          </a:effectLst>
          <a:scene3d>
            <a:camera prst="isometricOffAxis1Right"/>
            <a:lightRig rig="threePt" dir="t"/>
          </a:scene3d>
        </p:spPr>
      </p:pic>
      <p:pic>
        <p:nvPicPr>
          <p:cNvPr id="67" name="Picture 66">
            <a:extLst>
              <a:ext uri="{FF2B5EF4-FFF2-40B4-BE49-F238E27FC236}">
                <a16:creationId xmlns:a16="http://schemas.microsoft.com/office/drawing/2014/main" id="{CB4272CD-9152-0658-3D54-B47DFF920A6F}"/>
              </a:ext>
            </a:extLst>
          </p:cNvPr>
          <p:cNvPicPr>
            <a:picLocks noChangeAspect="1"/>
          </p:cNvPicPr>
          <p:nvPr/>
        </p:nvPicPr>
        <p:blipFill>
          <a:blip r:embed="rId8"/>
          <a:stretch>
            <a:fillRect/>
          </a:stretch>
        </p:blipFill>
        <p:spPr>
          <a:xfrm>
            <a:off x="12983835" y="5448300"/>
            <a:ext cx="1901693" cy="1363576"/>
          </a:xfrm>
          <a:prstGeom prst="rect">
            <a:avLst/>
          </a:prstGeom>
          <a:effectLst>
            <a:reflection blurRad="6350" stA="52000" endA="300" endPos="35000" dir="5400000" sy="-100000" algn="bl" rotWithShape="0"/>
          </a:effectLst>
          <a:scene3d>
            <a:camera prst="isometricOffAxis1Right"/>
            <a:lightRig rig="threePt" dir="t"/>
          </a:scene3d>
        </p:spPr>
      </p:pic>
      <p:pic>
        <p:nvPicPr>
          <p:cNvPr id="68" name="Picture 67">
            <a:extLst>
              <a:ext uri="{FF2B5EF4-FFF2-40B4-BE49-F238E27FC236}">
                <a16:creationId xmlns:a16="http://schemas.microsoft.com/office/drawing/2014/main" id="{FBE0EFBA-9790-6B2C-B485-8340CE78633F}"/>
              </a:ext>
            </a:extLst>
          </p:cNvPr>
          <p:cNvPicPr>
            <a:picLocks noChangeAspect="1"/>
          </p:cNvPicPr>
          <p:nvPr/>
        </p:nvPicPr>
        <p:blipFill>
          <a:blip r:embed="rId9"/>
          <a:stretch>
            <a:fillRect/>
          </a:stretch>
        </p:blipFill>
        <p:spPr>
          <a:xfrm>
            <a:off x="14930399" y="1126859"/>
            <a:ext cx="1117556" cy="1189124"/>
          </a:xfrm>
          <a:prstGeom prst="rect">
            <a:avLst/>
          </a:prstGeom>
        </p:spPr>
      </p:pic>
      <p:pic>
        <p:nvPicPr>
          <p:cNvPr id="69" name="Picture 68">
            <a:extLst>
              <a:ext uri="{FF2B5EF4-FFF2-40B4-BE49-F238E27FC236}">
                <a16:creationId xmlns:a16="http://schemas.microsoft.com/office/drawing/2014/main" id="{FBC9ADBE-B850-3D56-3182-9B4C03815CD8}"/>
              </a:ext>
            </a:extLst>
          </p:cNvPr>
          <p:cNvPicPr>
            <a:picLocks noChangeAspect="1"/>
          </p:cNvPicPr>
          <p:nvPr/>
        </p:nvPicPr>
        <p:blipFill>
          <a:blip r:embed="rId10"/>
          <a:stretch>
            <a:fillRect/>
          </a:stretch>
        </p:blipFill>
        <p:spPr>
          <a:xfrm>
            <a:off x="10286128" y="2315984"/>
            <a:ext cx="6554068" cy="2217916"/>
          </a:xfrm>
          <a:prstGeom prst="rect">
            <a:avLst/>
          </a:prstGeom>
          <a:effectLst>
            <a:outerShdw blurRad="50800" dist="38100" dir="18900000" algn="bl" rotWithShape="0">
              <a:prstClr val="black">
                <a:alpha val="40000"/>
              </a:prstClr>
            </a:outerShdw>
          </a:effectLst>
        </p:spPr>
      </p:pic>
      <p:pic>
        <p:nvPicPr>
          <p:cNvPr id="71" name="Picture 70">
            <a:extLst>
              <a:ext uri="{FF2B5EF4-FFF2-40B4-BE49-F238E27FC236}">
                <a16:creationId xmlns:a16="http://schemas.microsoft.com/office/drawing/2014/main" id="{E6B054CA-B1AB-9437-9D23-3F2D766F97D4}"/>
              </a:ext>
            </a:extLst>
          </p:cNvPr>
          <p:cNvPicPr>
            <a:picLocks noChangeAspect="1"/>
          </p:cNvPicPr>
          <p:nvPr/>
        </p:nvPicPr>
        <p:blipFill>
          <a:blip r:embed="rId11"/>
          <a:stretch>
            <a:fillRect/>
          </a:stretch>
        </p:blipFill>
        <p:spPr>
          <a:xfrm>
            <a:off x="10667155" y="1172443"/>
            <a:ext cx="1133902" cy="1007912"/>
          </a:xfrm>
          <a:prstGeom prst="rect">
            <a:avLst/>
          </a:prstGeom>
        </p:spPr>
      </p:pic>
      <p:sp>
        <p:nvSpPr>
          <p:cNvPr id="72" name="TextBox 71">
            <a:extLst>
              <a:ext uri="{FF2B5EF4-FFF2-40B4-BE49-F238E27FC236}">
                <a16:creationId xmlns:a16="http://schemas.microsoft.com/office/drawing/2014/main" id="{B9345EEF-9161-0774-BC72-B77E50489264}"/>
              </a:ext>
            </a:extLst>
          </p:cNvPr>
          <p:cNvSpPr txBox="1"/>
          <p:nvPr/>
        </p:nvSpPr>
        <p:spPr>
          <a:xfrm>
            <a:off x="10613338" y="2040958"/>
            <a:ext cx="1693563" cy="338554"/>
          </a:xfrm>
          <a:prstGeom prst="rect">
            <a:avLst/>
          </a:prstGeom>
          <a:noFill/>
        </p:spPr>
        <p:txBody>
          <a:bodyPr wrap="square" rtlCol="0">
            <a:spAutoFit/>
          </a:bodyPr>
          <a:lstStyle/>
          <a:p>
            <a:r>
              <a:rPr lang="en-US" sz="1600" b="1" dirty="0">
                <a:solidFill>
                  <a:schemeClr val="bg1"/>
                </a:solidFill>
              </a:rPr>
              <a:t>GitHub Desktop</a:t>
            </a:r>
          </a:p>
        </p:txBody>
      </p:sp>
      <p:cxnSp>
        <p:nvCxnSpPr>
          <p:cNvPr id="74" name="Straight Arrow Connector 73">
            <a:extLst>
              <a:ext uri="{FF2B5EF4-FFF2-40B4-BE49-F238E27FC236}">
                <a16:creationId xmlns:a16="http://schemas.microsoft.com/office/drawing/2014/main" id="{61F3A3D7-FDA0-EF72-A9A7-2FC97E036C9F}"/>
              </a:ext>
            </a:extLst>
          </p:cNvPr>
          <p:cNvCxnSpPr>
            <a:cxnSpLocks/>
          </p:cNvCxnSpPr>
          <p:nvPr/>
        </p:nvCxnSpPr>
        <p:spPr>
          <a:xfrm>
            <a:off x="12573000" y="1866900"/>
            <a:ext cx="2018699" cy="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78" name="TextBox 77">
            <a:extLst>
              <a:ext uri="{FF2B5EF4-FFF2-40B4-BE49-F238E27FC236}">
                <a16:creationId xmlns:a16="http://schemas.microsoft.com/office/drawing/2014/main" id="{70B771F2-95FE-04FD-114E-9BC6135EF456}"/>
              </a:ext>
            </a:extLst>
          </p:cNvPr>
          <p:cNvSpPr txBox="1"/>
          <p:nvPr/>
        </p:nvSpPr>
        <p:spPr>
          <a:xfrm>
            <a:off x="12871029" y="1526985"/>
            <a:ext cx="1307281" cy="338554"/>
          </a:xfrm>
          <a:prstGeom prst="rect">
            <a:avLst/>
          </a:prstGeom>
          <a:noFill/>
        </p:spPr>
        <p:txBody>
          <a:bodyPr wrap="none" rtlCol="0">
            <a:spAutoFit/>
          </a:bodyPr>
          <a:lstStyle/>
          <a:p>
            <a:r>
              <a:rPr lang="en-US" sz="1600" dirty="0">
                <a:solidFill>
                  <a:schemeClr val="bg1"/>
                </a:solidFill>
              </a:rPr>
              <a:t>Push Request</a:t>
            </a:r>
          </a:p>
        </p:txBody>
      </p:sp>
      <p:pic>
        <p:nvPicPr>
          <p:cNvPr id="79" name="Picture 78">
            <a:extLst>
              <a:ext uri="{FF2B5EF4-FFF2-40B4-BE49-F238E27FC236}">
                <a16:creationId xmlns:a16="http://schemas.microsoft.com/office/drawing/2014/main" id="{5B43D0AD-3F87-AD35-D3A8-658026D29AB9}"/>
              </a:ext>
            </a:extLst>
          </p:cNvPr>
          <p:cNvPicPr>
            <a:picLocks noChangeAspect="1"/>
          </p:cNvPicPr>
          <p:nvPr/>
        </p:nvPicPr>
        <p:blipFill>
          <a:blip r:embed="rId12"/>
          <a:stretch>
            <a:fillRect/>
          </a:stretch>
        </p:blipFill>
        <p:spPr>
          <a:xfrm>
            <a:off x="15097108" y="5090596"/>
            <a:ext cx="1901693" cy="1439296"/>
          </a:xfrm>
          <a:prstGeom prst="rect">
            <a:avLst/>
          </a:prstGeom>
          <a:effectLst>
            <a:reflection blurRad="6350" stA="52000" endA="300" endPos="35000" dir="5400000" sy="-100000" algn="bl" rotWithShape="0"/>
          </a:effectLst>
          <a:scene3d>
            <a:camera prst="isometricOffAxis1Right"/>
            <a:lightRig rig="threePt" dir="t"/>
          </a:scene3d>
        </p:spPr>
      </p:pic>
      <p:pic>
        <p:nvPicPr>
          <p:cNvPr id="80" name="Picture 79">
            <a:extLst>
              <a:ext uri="{FF2B5EF4-FFF2-40B4-BE49-F238E27FC236}">
                <a16:creationId xmlns:a16="http://schemas.microsoft.com/office/drawing/2014/main" id="{467A4C7F-AF9A-39F8-897F-65BA3135ED1B}"/>
              </a:ext>
            </a:extLst>
          </p:cNvPr>
          <p:cNvPicPr>
            <a:picLocks noChangeAspect="1"/>
          </p:cNvPicPr>
          <p:nvPr/>
        </p:nvPicPr>
        <p:blipFill>
          <a:blip r:embed="rId13"/>
          <a:stretch>
            <a:fillRect/>
          </a:stretch>
        </p:blipFill>
        <p:spPr>
          <a:xfrm>
            <a:off x="10625259" y="7833587"/>
            <a:ext cx="2138566" cy="1370325"/>
          </a:xfrm>
          <a:prstGeom prst="rect">
            <a:avLst/>
          </a:prstGeom>
          <a:effectLst>
            <a:reflection blurRad="6350" stA="52000" endA="300" endPos="35000" dir="5400000" sy="-100000" algn="bl" rotWithShape="0"/>
          </a:effectLst>
          <a:scene3d>
            <a:camera prst="isometricOffAxis1Right"/>
            <a:lightRig rig="threePt" dir="t"/>
          </a:scene3d>
        </p:spPr>
      </p:pic>
      <p:pic>
        <p:nvPicPr>
          <p:cNvPr id="81" name="Picture 80">
            <a:extLst>
              <a:ext uri="{FF2B5EF4-FFF2-40B4-BE49-F238E27FC236}">
                <a16:creationId xmlns:a16="http://schemas.microsoft.com/office/drawing/2014/main" id="{6F5A1806-7614-C00A-695B-B022263FAF5A}"/>
              </a:ext>
            </a:extLst>
          </p:cNvPr>
          <p:cNvPicPr>
            <a:picLocks noChangeAspect="1"/>
          </p:cNvPicPr>
          <p:nvPr/>
        </p:nvPicPr>
        <p:blipFill>
          <a:blip r:embed="rId14"/>
          <a:stretch>
            <a:fillRect/>
          </a:stretch>
        </p:blipFill>
        <p:spPr>
          <a:xfrm>
            <a:off x="12983835" y="7467635"/>
            <a:ext cx="1906280" cy="1506681"/>
          </a:xfrm>
          <a:prstGeom prst="rect">
            <a:avLst/>
          </a:prstGeom>
          <a:effectLst>
            <a:reflection blurRad="6350" stA="52000" endA="300" endPos="35000" dir="5400000" sy="-100000" algn="bl" rotWithShape="0"/>
          </a:effectLst>
          <a:scene3d>
            <a:camera prst="isometricOffAxis1Right"/>
            <a:lightRig rig="threePt" dir="t"/>
          </a:scene3d>
        </p:spPr>
      </p:pic>
      <p:pic>
        <p:nvPicPr>
          <p:cNvPr id="82" name="Picture 81">
            <a:extLst>
              <a:ext uri="{FF2B5EF4-FFF2-40B4-BE49-F238E27FC236}">
                <a16:creationId xmlns:a16="http://schemas.microsoft.com/office/drawing/2014/main" id="{BFD3AC6B-0C9F-96DE-F47B-70F0EBDCA5B7}"/>
              </a:ext>
            </a:extLst>
          </p:cNvPr>
          <p:cNvPicPr>
            <a:picLocks noChangeAspect="1"/>
          </p:cNvPicPr>
          <p:nvPr/>
        </p:nvPicPr>
        <p:blipFill>
          <a:blip r:embed="rId15"/>
          <a:stretch>
            <a:fillRect/>
          </a:stretch>
        </p:blipFill>
        <p:spPr>
          <a:xfrm>
            <a:off x="15110125" y="7121904"/>
            <a:ext cx="1967132" cy="1506681"/>
          </a:xfrm>
          <a:prstGeom prst="rect">
            <a:avLst/>
          </a:prstGeom>
          <a:effectLst>
            <a:reflection blurRad="6350" stA="52000" endA="300" endPos="35000" dir="5400000" sy="-100000" algn="bl" rotWithShape="0"/>
          </a:effectLst>
          <a:scene3d>
            <a:camera prst="isometricOffAxis1Right"/>
            <a:lightRig rig="threePt" dir="t"/>
          </a:scene3d>
        </p:spPr>
      </p:pic>
      <p:sp>
        <p:nvSpPr>
          <p:cNvPr id="83" name="TextBox 82">
            <a:extLst>
              <a:ext uri="{FF2B5EF4-FFF2-40B4-BE49-F238E27FC236}">
                <a16:creationId xmlns:a16="http://schemas.microsoft.com/office/drawing/2014/main" id="{A4FC18B4-9978-B6C2-6F2A-5089C4E4FFF7}"/>
              </a:ext>
            </a:extLst>
          </p:cNvPr>
          <p:cNvSpPr txBox="1"/>
          <p:nvPr/>
        </p:nvSpPr>
        <p:spPr>
          <a:xfrm>
            <a:off x="1066800" y="1226810"/>
            <a:ext cx="2199641" cy="369332"/>
          </a:xfrm>
          <a:prstGeom prst="rect">
            <a:avLst/>
          </a:prstGeom>
          <a:noFill/>
        </p:spPr>
        <p:txBody>
          <a:bodyPr wrap="none" rtlCol="0">
            <a:spAutoFit/>
          </a:bodyPr>
          <a:lstStyle/>
          <a:p>
            <a:r>
              <a:rPr lang="en-US" dirty="0">
                <a:solidFill>
                  <a:schemeClr val="bg2"/>
                </a:solidFill>
              </a:rPr>
              <a:t>80 Questions to Code</a:t>
            </a:r>
          </a:p>
        </p:txBody>
      </p:sp>
      <p:sp>
        <p:nvSpPr>
          <p:cNvPr id="85" name="TextBox 84">
            <a:extLst>
              <a:ext uri="{FF2B5EF4-FFF2-40B4-BE49-F238E27FC236}">
                <a16:creationId xmlns:a16="http://schemas.microsoft.com/office/drawing/2014/main" id="{79584D71-8754-64BE-002B-019FD4EBF035}"/>
              </a:ext>
            </a:extLst>
          </p:cNvPr>
          <p:cNvSpPr txBox="1"/>
          <p:nvPr/>
        </p:nvSpPr>
        <p:spPr>
          <a:xfrm>
            <a:off x="304800" y="5250893"/>
            <a:ext cx="1071640" cy="276999"/>
          </a:xfrm>
          <a:prstGeom prst="rect">
            <a:avLst/>
          </a:prstGeom>
          <a:noFill/>
        </p:spPr>
        <p:txBody>
          <a:bodyPr wrap="none" rtlCol="0">
            <a:spAutoFit/>
          </a:bodyPr>
          <a:lstStyle/>
          <a:p>
            <a:r>
              <a:rPr lang="en-US" sz="1200" dirty="0">
                <a:solidFill>
                  <a:schemeClr val="accent1">
                    <a:lumMod val="20000"/>
                    <a:lumOff val="80000"/>
                  </a:schemeClr>
                </a:solidFill>
              </a:rPr>
              <a:t>Used pywaffle</a:t>
            </a:r>
          </a:p>
        </p:txBody>
      </p:sp>
    </p:spTree>
    <p:extLst>
      <p:ext uri="{BB962C8B-B14F-4D97-AF65-F5344CB8AC3E}">
        <p14:creationId xmlns:p14="http://schemas.microsoft.com/office/powerpoint/2010/main" val="35937610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993F7480-52EB-BE31-CBBA-343B37B411C0}"/>
              </a:ext>
            </a:extLst>
          </p:cNvPr>
          <p:cNvGrpSpPr/>
          <p:nvPr/>
        </p:nvGrpSpPr>
        <p:grpSpPr>
          <a:xfrm>
            <a:off x="3936979" y="1194923"/>
            <a:ext cx="3962400" cy="3571897"/>
            <a:chOff x="5486400" y="2628900"/>
            <a:chExt cx="4757466" cy="4542349"/>
          </a:xfrm>
        </p:grpSpPr>
        <p:pic>
          <p:nvPicPr>
            <p:cNvPr id="5" name="Picture 4">
              <a:extLst>
                <a:ext uri="{FF2B5EF4-FFF2-40B4-BE49-F238E27FC236}">
                  <a16:creationId xmlns:a16="http://schemas.microsoft.com/office/drawing/2014/main" id="{DCAF6A71-4708-A1E6-B2AB-54302DE6236D}"/>
                </a:ext>
              </a:extLst>
            </p:cNvPr>
            <p:cNvPicPr>
              <a:picLocks noChangeAspect="1"/>
            </p:cNvPicPr>
            <p:nvPr/>
          </p:nvPicPr>
          <p:blipFill>
            <a:blip r:embed="rId3"/>
            <a:stretch>
              <a:fillRect/>
            </a:stretch>
          </p:blipFill>
          <p:spPr>
            <a:xfrm>
              <a:off x="5486400" y="2628900"/>
              <a:ext cx="4645325" cy="4196628"/>
            </a:xfrm>
            <a:prstGeom prst="rect">
              <a:avLst/>
            </a:prstGeom>
          </p:spPr>
        </p:pic>
        <p:sp>
          <p:nvSpPr>
            <p:cNvPr id="6" name="TextBox 5">
              <a:extLst>
                <a:ext uri="{FF2B5EF4-FFF2-40B4-BE49-F238E27FC236}">
                  <a16:creationId xmlns:a16="http://schemas.microsoft.com/office/drawing/2014/main" id="{D8B94D1C-47AB-9B42-055F-8DB2F91596C7}"/>
                </a:ext>
              </a:extLst>
            </p:cNvPr>
            <p:cNvSpPr txBox="1"/>
            <p:nvPr/>
          </p:nvSpPr>
          <p:spPr>
            <a:xfrm>
              <a:off x="8991600" y="5295900"/>
              <a:ext cx="1252266" cy="338554"/>
            </a:xfrm>
            <a:prstGeom prst="rect">
              <a:avLst/>
            </a:prstGeom>
            <a:noFill/>
          </p:spPr>
          <p:txBody>
            <a:bodyPr wrap="none" rtlCol="0">
              <a:spAutoFit/>
            </a:bodyPr>
            <a:lstStyle/>
            <a:p>
              <a:r>
                <a:rPr lang="en-US" sz="1600" dirty="0">
                  <a:solidFill>
                    <a:schemeClr val="bg2"/>
                  </a:solidFill>
                </a:rPr>
                <a:t>Demography</a:t>
              </a:r>
            </a:p>
          </p:txBody>
        </p:sp>
        <p:sp>
          <p:nvSpPr>
            <p:cNvPr id="7" name="TextBox 6">
              <a:extLst>
                <a:ext uri="{FF2B5EF4-FFF2-40B4-BE49-F238E27FC236}">
                  <a16:creationId xmlns:a16="http://schemas.microsoft.com/office/drawing/2014/main" id="{7402ABF0-BA7C-F186-4C72-02D3E9A370A6}"/>
                </a:ext>
              </a:extLst>
            </p:cNvPr>
            <p:cNvSpPr txBox="1"/>
            <p:nvPr/>
          </p:nvSpPr>
          <p:spPr>
            <a:xfrm>
              <a:off x="8411761" y="3793123"/>
              <a:ext cx="770339" cy="338554"/>
            </a:xfrm>
            <a:prstGeom prst="rect">
              <a:avLst/>
            </a:prstGeom>
            <a:noFill/>
          </p:spPr>
          <p:txBody>
            <a:bodyPr wrap="none" rtlCol="0">
              <a:spAutoFit/>
            </a:bodyPr>
            <a:lstStyle/>
            <a:p>
              <a:r>
                <a:rPr lang="en-US" sz="1600" dirty="0">
                  <a:solidFill>
                    <a:schemeClr val="bg2"/>
                  </a:solidFill>
                </a:rPr>
                <a:t>Grades</a:t>
              </a:r>
            </a:p>
          </p:txBody>
        </p:sp>
        <p:sp>
          <p:nvSpPr>
            <p:cNvPr id="10" name="TextBox 9">
              <a:extLst>
                <a:ext uri="{FF2B5EF4-FFF2-40B4-BE49-F238E27FC236}">
                  <a16:creationId xmlns:a16="http://schemas.microsoft.com/office/drawing/2014/main" id="{E3F499D1-AA68-D13E-304E-906DCBCF614F}"/>
                </a:ext>
              </a:extLst>
            </p:cNvPr>
            <p:cNvSpPr txBox="1"/>
            <p:nvPr/>
          </p:nvSpPr>
          <p:spPr>
            <a:xfrm>
              <a:off x="6710530" y="3818523"/>
              <a:ext cx="527901" cy="338554"/>
            </a:xfrm>
            <a:prstGeom prst="rect">
              <a:avLst/>
            </a:prstGeom>
            <a:noFill/>
          </p:spPr>
          <p:txBody>
            <a:bodyPr wrap="none" rtlCol="0">
              <a:spAutoFit/>
            </a:bodyPr>
            <a:lstStyle/>
            <a:p>
              <a:r>
                <a:rPr lang="en-US" sz="1600" dirty="0">
                  <a:solidFill>
                    <a:schemeClr val="bg2"/>
                  </a:solidFill>
                </a:rPr>
                <a:t>EDA</a:t>
              </a:r>
            </a:p>
          </p:txBody>
        </p:sp>
        <p:sp>
          <p:nvSpPr>
            <p:cNvPr id="11" name="TextBox 10">
              <a:extLst>
                <a:ext uri="{FF2B5EF4-FFF2-40B4-BE49-F238E27FC236}">
                  <a16:creationId xmlns:a16="http://schemas.microsoft.com/office/drawing/2014/main" id="{81FBB7AC-E7AA-1DD2-900A-07A9CC1F9706}"/>
                </a:ext>
              </a:extLst>
            </p:cNvPr>
            <p:cNvSpPr txBox="1"/>
            <p:nvPr/>
          </p:nvSpPr>
          <p:spPr>
            <a:xfrm>
              <a:off x="5867400" y="5308600"/>
              <a:ext cx="639342" cy="338554"/>
            </a:xfrm>
            <a:prstGeom prst="rect">
              <a:avLst/>
            </a:prstGeom>
            <a:noFill/>
          </p:spPr>
          <p:txBody>
            <a:bodyPr wrap="none" rtlCol="0">
              <a:spAutoFit/>
            </a:bodyPr>
            <a:lstStyle/>
            <a:p>
              <a:r>
                <a:rPr lang="en-US" sz="1600" dirty="0">
                  <a:solidFill>
                    <a:schemeClr val="bg2"/>
                  </a:solidFill>
                </a:rPr>
                <a:t>Temp</a:t>
              </a:r>
            </a:p>
          </p:txBody>
        </p:sp>
        <p:sp>
          <p:nvSpPr>
            <p:cNvPr id="13" name="TextBox 12">
              <a:extLst>
                <a:ext uri="{FF2B5EF4-FFF2-40B4-BE49-F238E27FC236}">
                  <a16:creationId xmlns:a16="http://schemas.microsoft.com/office/drawing/2014/main" id="{E1498E96-E04A-8FBD-45A2-E29ED82E5CD4}"/>
                </a:ext>
              </a:extLst>
            </p:cNvPr>
            <p:cNvSpPr txBox="1"/>
            <p:nvPr/>
          </p:nvSpPr>
          <p:spPr>
            <a:xfrm>
              <a:off x="8566484" y="6747877"/>
              <a:ext cx="425116" cy="338554"/>
            </a:xfrm>
            <a:prstGeom prst="rect">
              <a:avLst/>
            </a:prstGeom>
            <a:noFill/>
          </p:spPr>
          <p:txBody>
            <a:bodyPr wrap="none" rtlCol="0">
              <a:spAutoFit/>
            </a:bodyPr>
            <a:lstStyle>
              <a:defPPr>
                <a:defRPr lang="en-US"/>
              </a:defPPr>
              <a:lvl1pPr>
                <a:defRPr sz="1600">
                  <a:solidFill>
                    <a:schemeClr val="bg2"/>
                  </a:solidFill>
                </a:defRPr>
              </a:lvl1pPr>
            </a:lstStyle>
            <a:p>
              <a:r>
                <a:rPr lang="en-US" dirty="0"/>
                <a:t>HR</a:t>
              </a:r>
            </a:p>
          </p:txBody>
        </p:sp>
        <p:sp>
          <p:nvSpPr>
            <p:cNvPr id="14" name="TextBox 13">
              <a:extLst>
                <a:ext uri="{FF2B5EF4-FFF2-40B4-BE49-F238E27FC236}">
                  <a16:creationId xmlns:a16="http://schemas.microsoft.com/office/drawing/2014/main" id="{F5B719FC-4E40-13EF-73D2-8E60F50213A3}"/>
                </a:ext>
              </a:extLst>
            </p:cNvPr>
            <p:cNvSpPr txBox="1"/>
            <p:nvPr/>
          </p:nvSpPr>
          <p:spPr>
            <a:xfrm>
              <a:off x="6673251" y="6740713"/>
              <a:ext cx="791337" cy="430536"/>
            </a:xfrm>
            <a:prstGeom prst="rect">
              <a:avLst/>
            </a:prstGeom>
            <a:noFill/>
          </p:spPr>
          <p:txBody>
            <a:bodyPr wrap="square" rtlCol="0">
              <a:spAutoFit/>
            </a:bodyPr>
            <a:lstStyle/>
            <a:p>
              <a:r>
                <a:rPr lang="en-US" sz="1600" dirty="0">
                  <a:solidFill>
                    <a:schemeClr val="bg2"/>
                  </a:solidFill>
                </a:rPr>
                <a:t>IBI</a:t>
              </a:r>
            </a:p>
          </p:txBody>
        </p:sp>
      </p:grpSp>
      <p:sp>
        <p:nvSpPr>
          <p:cNvPr id="16" name="Rounded Rectangle 15">
            <a:extLst>
              <a:ext uri="{FF2B5EF4-FFF2-40B4-BE49-F238E27FC236}">
                <a16:creationId xmlns:a16="http://schemas.microsoft.com/office/drawing/2014/main" id="{EF731255-5443-4CAD-4558-36B3DEECE56F}"/>
              </a:ext>
            </a:extLst>
          </p:cNvPr>
          <p:cNvSpPr/>
          <p:nvPr/>
        </p:nvSpPr>
        <p:spPr>
          <a:xfrm>
            <a:off x="381000" y="190500"/>
            <a:ext cx="17526000" cy="685800"/>
          </a:xfrm>
          <a:prstGeom prst="roundRect">
            <a:avLst/>
          </a:prstGeom>
          <a:solidFill>
            <a:schemeClr val="bg1">
              <a:lumMod val="85000"/>
            </a:schemeClr>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4800" dirty="0">
                <a:solidFill>
                  <a:sysClr val="windowText" lastClr="000000"/>
                </a:solidFill>
              </a:rPr>
              <a:t>                                   Workflow and Unique Contributions      </a:t>
            </a:r>
            <a:r>
              <a:rPr lang="en-US" sz="4800" dirty="0">
                <a:solidFill>
                  <a:sysClr val="windowText" lastClr="000000"/>
                </a:solidFill>
                <a:latin typeface=""/>
                <a:cs typeface="AkayaTelivigala" pitchFamily="2" charset="77"/>
              </a:rPr>
              <a:t> </a:t>
            </a:r>
          </a:p>
        </p:txBody>
      </p:sp>
      <p:pic>
        <p:nvPicPr>
          <p:cNvPr id="17" name="Picture 16">
            <a:extLst>
              <a:ext uri="{FF2B5EF4-FFF2-40B4-BE49-F238E27FC236}">
                <a16:creationId xmlns:a16="http://schemas.microsoft.com/office/drawing/2014/main" id="{9FDEE0D6-B272-8C6F-EC0A-4502D1BF883D}"/>
              </a:ext>
            </a:extLst>
          </p:cNvPr>
          <p:cNvPicPr>
            <a:picLocks noChangeAspect="1"/>
          </p:cNvPicPr>
          <p:nvPr/>
        </p:nvPicPr>
        <p:blipFill>
          <a:blip r:embed="rId4"/>
          <a:stretch>
            <a:fillRect/>
          </a:stretch>
        </p:blipFill>
        <p:spPr>
          <a:xfrm>
            <a:off x="609600" y="2214829"/>
            <a:ext cx="2438400" cy="1966823"/>
          </a:xfrm>
          <a:prstGeom prst="rect">
            <a:avLst/>
          </a:prstGeom>
        </p:spPr>
      </p:pic>
      <p:sp>
        <p:nvSpPr>
          <p:cNvPr id="18" name="TextBox 17">
            <a:extLst>
              <a:ext uri="{FF2B5EF4-FFF2-40B4-BE49-F238E27FC236}">
                <a16:creationId xmlns:a16="http://schemas.microsoft.com/office/drawing/2014/main" id="{3B7A8999-78B3-F0E9-3596-649F0D34A6EA}"/>
              </a:ext>
            </a:extLst>
          </p:cNvPr>
          <p:cNvSpPr txBox="1"/>
          <p:nvPr/>
        </p:nvSpPr>
        <p:spPr>
          <a:xfrm>
            <a:off x="747735" y="4079668"/>
            <a:ext cx="2162130" cy="369332"/>
          </a:xfrm>
          <a:prstGeom prst="rect">
            <a:avLst/>
          </a:prstGeom>
          <a:noFill/>
        </p:spPr>
        <p:txBody>
          <a:bodyPr wrap="none" rtlCol="0">
            <a:spAutoFit/>
          </a:bodyPr>
          <a:lstStyle/>
          <a:p>
            <a:r>
              <a:rPr lang="en-US" dirty="0">
                <a:solidFill>
                  <a:schemeClr val="tx2">
                    <a:lumMod val="20000"/>
                    <a:lumOff val="80000"/>
                  </a:schemeClr>
                </a:solidFill>
              </a:rPr>
              <a:t>Cognitive Champions</a:t>
            </a:r>
          </a:p>
        </p:txBody>
      </p:sp>
      <p:pic>
        <p:nvPicPr>
          <p:cNvPr id="19" name="Picture 18">
            <a:extLst>
              <a:ext uri="{FF2B5EF4-FFF2-40B4-BE49-F238E27FC236}">
                <a16:creationId xmlns:a16="http://schemas.microsoft.com/office/drawing/2014/main" id="{253831ED-0605-4DD0-6C83-5DAB8C1FAD7F}"/>
              </a:ext>
            </a:extLst>
          </p:cNvPr>
          <p:cNvPicPr>
            <a:picLocks noChangeAspect="1"/>
          </p:cNvPicPr>
          <p:nvPr/>
        </p:nvPicPr>
        <p:blipFill>
          <a:blip r:embed="rId5"/>
          <a:stretch>
            <a:fillRect/>
          </a:stretch>
        </p:blipFill>
        <p:spPr>
          <a:xfrm>
            <a:off x="8737559" y="2214829"/>
            <a:ext cx="2692400" cy="2171700"/>
          </a:xfrm>
          <a:prstGeom prst="rect">
            <a:avLst/>
          </a:prstGeom>
        </p:spPr>
      </p:pic>
      <p:sp>
        <p:nvSpPr>
          <p:cNvPr id="20" name="TextBox 19">
            <a:extLst>
              <a:ext uri="{FF2B5EF4-FFF2-40B4-BE49-F238E27FC236}">
                <a16:creationId xmlns:a16="http://schemas.microsoft.com/office/drawing/2014/main" id="{805A372C-426E-3CC1-C11A-B920D429788A}"/>
              </a:ext>
            </a:extLst>
          </p:cNvPr>
          <p:cNvSpPr txBox="1"/>
          <p:nvPr/>
        </p:nvSpPr>
        <p:spPr>
          <a:xfrm>
            <a:off x="9144000" y="4173981"/>
            <a:ext cx="2051716" cy="369332"/>
          </a:xfrm>
          <a:prstGeom prst="rect">
            <a:avLst/>
          </a:prstGeom>
          <a:noFill/>
        </p:spPr>
        <p:txBody>
          <a:bodyPr wrap="none" rtlCol="0">
            <a:spAutoFit/>
          </a:bodyPr>
          <a:lstStyle/>
          <a:p>
            <a:r>
              <a:rPr lang="en-US" dirty="0">
                <a:solidFill>
                  <a:schemeClr val="tx2">
                    <a:lumMod val="20000"/>
                    <a:lumOff val="80000"/>
                  </a:schemeClr>
                </a:solidFill>
              </a:rPr>
              <a:t>Data Pre-processing</a:t>
            </a:r>
          </a:p>
        </p:txBody>
      </p:sp>
      <p:pic>
        <p:nvPicPr>
          <p:cNvPr id="21" name="Picture 20">
            <a:extLst>
              <a:ext uri="{FF2B5EF4-FFF2-40B4-BE49-F238E27FC236}">
                <a16:creationId xmlns:a16="http://schemas.microsoft.com/office/drawing/2014/main" id="{6AFEA0FA-183B-F9CA-43EB-D4BFCB0E7051}"/>
              </a:ext>
            </a:extLst>
          </p:cNvPr>
          <p:cNvPicPr>
            <a:picLocks noChangeAspect="1"/>
          </p:cNvPicPr>
          <p:nvPr/>
        </p:nvPicPr>
        <p:blipFill>
          <a:blip r:embed="rId6"/>
          <a:stretch>
            <a:fillRect/>
          </a:stretch>
        </p:blipFill>
        <p:spPr>
          <a:xfrm>
            <a:off x="12655917" y="2089474"/>
            <a:ext cx="2692400" cy="2171700"/>
          </a:xfrm>
          <a:prstGeom prst="rect">
            <a:avLst/>
          </a:prstGeom>
        </p:spPr>
      </p:pic>
      <p:sp>
        <p:nvSpPr>
          <p:cNvPr id="22" name="TextBox 21">
            <a:extLst>
              <a:ext uri="{FF2B5EF4-FFF2-40B4-BE49-F238E27FC236}">
                <a16:creationId xmlns:a16="http://schemas.microsoft.com/office/drawing/2014/main" id="{6B19541C-E739-E9A9-8A53-EDDC73831B3B}"/>
              </a:ext>
            </a:extLst>
          </p:cNvPr>
          <p:cNvSpPr txBox="1"/>
          <p:nvPr/>
        </p:nvSpPr>
        <p:spPr>
          <a:xfrm>
            <a:off x="12299534" y="4084684"/>
            <a:ext cx="4135491" cy="646331"/>
          </a:xfrm>
          <a:prstGeom prst="rect">
            <a:avLst/>
          </a:prstGeom>
          <a:noFill/>
        </p:spPr>
        <p:txBody>
          <a:bodyPr wrap="none" rtlCol="0">
            <a:spAutoFit/>
          </a:bodyPr>
          <a:lstStyle/>
          <a:p>
            <a:r>
              <a:rPr lang="en-US" dirty="0">
                <a:solidFill>
                  <a:schemeClr val="tx2">
                    <a:lumMod val="20000"/>
                    <a:lumOff val="80000"/>
                  </a:schemeClr>
                </a:solidFill>
              </a:rPr>
              <a:t>Spent hours in coding the 80 questions,</a:t>
            </a:r>
          </a:p>
          <a:p>
            <a:r>
              <a:rPr lang="en-US" dirty="0">
                <a:solidFill>
                  <a:schemeClr val="tx2">
                    <a:lumMod val="20000"/>
                    <a:lumOff val="80000"/>
                  </a:schemeClr>
                </a:solidFill>
              </a:rPr>
              <a:t>daily code review and optimizing the code</a:t>
            </a:r>
          </a:p>
        </p:txBody>
      </p:sp>
      <p:sp>
        <p:nvSpPr>
          <p:cNvPr id="30" name="Curved Left Arrow 29">
            <a:extLst>
              <a:ext uri="{FF2B5EF4-FFF2-40B4-BE49-F238E27FC236}">
                <a16:creationId xmlns:a16="http://schemas.microsoft.com/office/drawing/2014/main" id="{AB42FD9B-01FA-5D33-36D2-654093DA215C}"/>
              </a:ext>
            </a:extLst>
          </p:cNvPr>
          <p:cNvSpPr/>
          <p:nvPr/>
        </p:nvSpPr>
        <p:spPr>
          <a:xfrm>
            <a:off x="16592191" y="4386528"/>
            <a:ext cx="1138690" cy="2585771"/>
          </a:xfrm>
          <a:prstGeom prst="curvedLeftArrow">
            <a:avLst/>
          </a:prstGeom>
          <a:solidFill>
            <a:srgbClr val="00D96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33" name="Group 32">
            <a:extLst>
              <a:ext uri="{FF2B5EF4-FFF2-40B4-BE49-F238E27FC236}">
                <a16:creationId xmlns:a16="http://schemas.microsoft.com/office/drawing/2014/main" id="{6A00916F-1BD9-A301-7284-ED76FBB91928}"/>
              </a:ext>
            </a:extLst>
          </p:cNvPr>
          <p:cNvGrpSpPr/>
          <p:nvPr/>
        </p:nvGrpSpPr>
        <p:grpSpPr>
          <a:xfrm>
            <a:off x="14595716" y="5890832"/>
            <a:ext cx="1996475" cy="1903486"/>
            <a:chOff x="14424846" y="6271124"/>
            <a:chExt cx="1996475" cy="1903486"/>
          </a:xfrm>
        </p:grpSpPr>
        <p:pic>
          <p:nvPicPr>
            <p:cNvPr id="31" name="Picture 30">
              <a:extLst>
                <a:ext uri="{FF2B5EF4-FFF2-40B4-BE49-F238E27FC236}">
                  <a16:creationId xmlns:a16="http://schemas.microsoft.com/office/drawing/2014/main" id="{7CA2A990-84C8-28EA-022B-E6907B2CC118}"/>
                </a:ext>
              </a:extLst>
            </p:cNvPr>
            <p:cNvPicPr>
              <a:picLocks noChangeAspect="1"/>
            </p:cNvPicPr>
            <p:nvPr/>
          </p:nvPicPr>
          <p:blipFill>
            <a:blip r:embed="rId7"/>
            <a:stretch>
              <a:fillRect/>
            </a:stretch>
          </p:blipFill>
          <p:spPr>
            <a:xfrm>
              <a:off x="14692119" y="6543288"/>
              <a:ext cx="1729202" cy="1631322"/>
            </a:xfrm>
            <a:prstGeom prst="rect">
              <a:avLst/>
            </a:prstGeom>
          </p:spPr>
        </p:pic>
        <p:pic>
          <p:nvPicPr>
            <p:cNvPr id="32" name="Picture 31">
              <a:extLst>
                <a:ext uri="{FF2B5EF4-FFF2-40B4-BE49-F238E27FC236}">
                  <a16:creationId xmlns:a16="http://schemas.microsoft.com/office/drawing/2014/main" id="{E3D1095A-663B-9BB5-3133-C9F2B665D9F1}"/>
                </a:ext>
              </a:extLst>
            </p:cNvPr>
            <p:cNvPicPr>
              <a:picLocks noChangeAspect="1"/>
            </p:cNvPicPr>
            <p:nvPr/>
          </p:nvPicPr>
          <p:blipFill>
            <a:blip r:embed="rId8"/>
            <a:stretch>
              <a:fillRect/>
            </a:stretch>
          </p:blipFill>
          <p:spPr>
            <a:xfrm>
              <a:off x="14424846" y="6271124"/>
              <a:ext cx="739901" cy="760940"/>
            </a:xfrm>
            <a:prstGeom prst="rect">
              <a:avLst/>
            </a:prstGeom>
          </p:spPr>
        </p:pic>
      </p:grpSp>
      <p:sp>
        <p:nvSpPr>
          <p:cNvPr id="35" name="Rounded Rectangle 34">
            <a:extLst>
              <a:ext uri="{FF2B5EF4-FFF2-40B4-BE49-F238E27FC236}">
                <a16:creationId xmlns:a16="http://schemas.microsoft.com/office/drawing/2014/main" id="{57BF4ABA-30E2-F949-2CDD-5581E235D786}"/>
              </a:ext>
            </a:extLst>
          </p:cNvPr>
          <p:cNvSpPr/>
          <p:nvPr/>
        </p:nvSpPr>
        <p:spPr>
          <a:xfrm>
            <a:off x="8097958" y="5521239"/>
            <a:ext cx="6468701" cy="4473881"/>
          </a:xfrm>
          <a:prstGeom prst="roundRect">
            <a:avLst/>
          </a:prstGeom>
          <a:solidFill>
            <a:schemeClr val="bg1"/>
          </a:solidFill>
          <a:effectLst>
            <a:glow rad="139700">
              <a:schemeClr val="accent2">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19CA7D62-D93F-7877-B695-35C848E2E077}"/>
              </a:ext>
            </a:extLst>
          </p:cNvPr>
          <p:cNvSpPr txBox="1"/>
          <p:nvPr/>
        </p:nvSpPr>
        <p:spPr>
          <a:xfrm>
            <a:off x="1306836" y="5690145"/>
            <a:ext cx="5558894" cy="369332"/>
          </a:xfrm>
          <a:prstGeom prst="rect">
            <a:avLst/>
          </a:prstGeom>
          <a:noFill/>
        </p:spPr>
        <p:txBody>
          <a:bodyPr wrap="none" rtlCol="0">
            <a:spAutoFit/>
          </a:bodyPr>
          <a:lstStyle/>
          <a:p>
            <a:pPr algn="ctr"/>
            <a:r>
              <a:rPr lang="en-US" b="1" dirty="0"/>
              <a:t>Exploring Various Data Visualization Libraries in Python   </a:t>
            </a:r>
          </a:p>
        </p:txBody>
      </p:sp>
      <p:sp>
        <p:nvSpPr>
          <p:cNvPr id="38" name="TextBox 37">
            <a:extLst>
              <a:ext uri="{FF2B5EF4-FFF2-40B4-BE49-F238E27FC236}">
                <a16:creationId xmlns:a16="http://schemas.microsoft.com/office/drawing/2014/main" id="{2C0FD642-E559-26B1-2DEF-3F74F93CB769}"/>
              </a:ext>
            </a:extLst>
          </p:cNvPr>
          <p:cNvSpPr txBox="1"/>
          <p:nvPr/>
        </p:nvSpPr>
        <p:spPr>
          <a:xfrm>
            <a:off x="8097958" y="6123684"/>
            <a:ext cx="6400800" cy="3785652"/>
          </a:xfrm>
          <a:prstGeom prst="rect">
            <a:avLst/>
          </a:prstGeom>
          <a:noFill/>
        </p:spPr>
        <p:txBody>
          <a:bodyPr wrap="square" rtlCol="0">
            <a:spAutoFit/>
          </a:bodyPr>
          <a:lstStyle/>
          <a:p>
            <a:r>
              <a:rPr lang="en-US" sz="1600" dirty="0"/>
              <a:t>- Implemented </a:t>
            </a:r>
            <a:r>
              <a:rPr lang="en-US" sz="1600" dirty="0">
                <a:solidFill>
                  <a:srgbClr val="FF0000"/>
                </a:solidFill>
              </a:rPr>
              <a:t>K – nearest neighbors clustering </a:t>
            </a:r>
            <a:r>
              <a:rPr lang="en-US" sz="1600" dirty="0"/>
              <a:t>for identifying students with grade similarity</a:t>
            </a:r>
          </a:p>
          <a:p>
            <a:endParaRPr lang="en-US" sz="1600" dirty="0"/>
          </a:p>
          <a:p>
            <a:r>
              <a:rPr lang="en-US" sz="1600" dirty="0"/>
              <a:t>- ML Model for predicting final exam grade based on physiological signals. Comparison between </a:t>
            </a:r>
            <a:r>
              <a:rPr lang="en-US" sz="1600" dirty="0">
                <a:solidFill>
                  <a:srgbClr val="FF0000"/>
                </a:solidFill>
              </a:rPr>
              <a:t>linear regression </a:t>
            </a:r>
            <a:r>
              <a:rPr lang="en-US" sz="1600" dirty="0"/>
              <a:t>and </a:t>
            </a:r>
            <a:r>
              <a:rPr lang="en-US" sz="1600" dirty="0">
                <a:solidFill>
                  <a:srgbClr val="FF0000"/>
                </a:solidFill>
              </a:rPr>
              <a:t>Random Forest.</a:t>
            </a:r>
          </a:p>
          <a:p>
            <a:endParaRPr lang="en-US" sz="1600" dirty="0">
              <a:solidFill>
                <a:srgbClr val="FF0000"/>
              </a:solidFill>
            </a:endParaRPr>
          </a:p>
          <a:p>
            <a:r>
              <a:rPr lang="en-US" sz="1600" dirty="0">
                <a:solidFill>
                  <a:srgbClr val="FF0000"/>
                </a:solidFill>
              </a:rPr>
              <a:t>- Support Vector Machine </a:t>
            </a:r>
            <a:r>
              <a:rPr lang="en-US" sz="1600" dirty="0"/>
              <a:t>for classifying students by stress level</a:t>
            </a:r>
          </a:p>
          <a:p>
            <a:endParaRPr lang="en-US" sz="1600" dirty="0"/>
          </a:p>
          <a:p>
            <a:r>
              <a:rPr lang="en-US" sz="1600" dirty="0"/>
              <a:t>- </a:t>
            </a:r>
            <a:r>
              <a:rPr lang="en-US" sz="1600" dirty="0">
                <a:solidFill>
                  <a:srgbClr val="FF0000"/>
                </a:solidFill>
              </a:rPr>
              <a:t>Decision Tree </a:t>
            </a:r>
            <a:r>
              <a:rPr lang="en-US" sz="1600" dirty="0"/>
              <a:t>Analysis for predicting final exam grades based on midterm grades</a:t>
            </a:r>
          </a:p>
          <a:p>
            <a:endParaRPr lang="en-US" sz="1600" dirty="0"/>
          </a:p>
          <a:p>
            <a:r>
              <a:rPr lang="en-US" sz="1600" dirty="0"/>
              <a:t>- Implemented </a:t>
            </a:r>
            <a:r>
              <a:rPr lang="en-US" sz="1600" dirty="0">
                <a:solidFill>
                  <a:srgbClr val="FF0000"/>
                </a:solidFill>
              </a:rPr>
              <a:t>LSTM</a:t>
            </a:r>
            <a:r>
              <a:rPr lang="en-US" sz="1600" dirty="0"/>
              <a:t> using </a:t>
            </a:r>
            <a:r>
              <a:rPr lang="en-US" sz="1600" dirty="0" err="1"/>
              <a:t>Tensorflow</a:t>
            </a:r>
            <a:r>
              <a:rPr lang="en-US" sz="1600" dirty="0"/>
              <a:t> and </a:t>
            </a:r>
            <a:r>
              <a:rPr lang="en-US" sz="1600" dirty="0" err="1"/>
              <a:t>Keras</a:t>
            </a:r>
            <a:r>
              <a:rPr lang="en-US" sz="1600" dirty="0"/>
              <a:t> library to identify patterns in heart rate data during exams. </a:t>
            </a:r>
          </a:p>
          <a:p>
            <a:endParaRPr lang="en-US" sz="1600" dirty="0"/>
          </a:p>
          <a:p>
            <a:endParaRPr lang="en-US" sz="1600" dirty="0"/>
          </a:p>
        </p:txBody>
      </p:sp>
      <p:sp>
        <p:nvSpPr>
          <p:cNvPr id="39" name="TextBox 38">
            <a:extLst>
              <a:ext uri="{FF2B5EF4-FFF2-40B4-BE49-F238E27FC236}">
                <a16:creationId xmlns:a16="http://schemas.microsoft.com/office/drawing/2014/main" id="{7F31B4A8-DEDC-AF7D-D3DD-A008CF9C0025}"/>
              </a:ext>
            </a:extLst>
          </p:cNvPr>
          <p:cNvSpPr txBox="1"/>
          <p:nvPr/>
        </p:nvSpPr>
        <p:spPr>
          <a:xfrm>
            <a:off x="8907993" y="5690145"/>
            <a:ext cx="4431149" cy="369332"/>
          </a:xfrm>
          <a:prstGeom prst="rect">
            <a:avLst/>
          </a:prstGeom>
          <a:noFill/>
        </p:spPr>
        <p:txBody>
          <a:bodyPr wrap="none" rtlCol="0">
            <a:spAutoFit/>
          </a:bodyPr>
          <a:lstStyle/>
          <a:p>
            <a:pPr algn="ctr"/>
            <a:r>
              <a:rPr lang="en-US" b="1" dirty="0"/>
              <a:t>Predictive Modelling and Machine Learning  </a:t>
            </a:r>
          </a:p>
        </p:txBody>
      </p:sp>
      <p:sp>
        <p:nvSpPr>
          <p:cNvPr id="40" name="TextBox 39">
            <a:extLst>
              <a:ext uri="{FF2B5EF4-FFF2-40B4-BE49-F238E27FC236}">
                <a16:creationId xmlns:a16="http://schemas.microsoft.com/office/drawing/2014/main" id="{DE19966B-E511-7704-85CD-119090FF25B1}"/>
              </a:ext>
            </a:extLst>
          </p:cNvPr>
          <p:cNvSpPr txBox="1"/>
          <p:nvPr/>
        </p:nvSpPr>
        <p:spPr>
          <a:xfrm>
            <a:off x="1043058" y="6119518"/>
            <a:ext cx="6400800" cy="646331"/>
          </a:xfrm>
          <a:prstGeom prst="rect">
            <a:avLst/>
          </a:prstGeom>
          <a:noFill/>
        </p:spPr>
        <p:txBody>
          <a:bodyPr wrap="square" rtlCol="0">
            <a:spAutoFit/>
          </a:bodyPr>
          <a:lstStyle/>
          <a:p>
            <a:endParaRPr lang="en-US" dirty="0"/>
          </a:p>
          <a:p>
            <a:endParaRPr lang="en-US" dirty="0"/>
          </a:p>
        </p:txBody>
      </p:sp>
      <p:pic>
        <p:nvPicPr>
          <p:cNvPr id="41" name="Picture 40">
            <a:extLst>
              <a:ext uri="{FF2B5EF4-FFF2-40B4-BE49-F238E27FC236}">
                <a16:creationId xmlns:a16="http://schemas.microsoft.com/office/drawing/2014/main" id="{2809C0B4-3C20-B386-0AD2-666B25707866}"/>
              </a:ext>
            </a:extLst>
          </p:cNvPr>
          <p:cNvPicPr>
            <a:picLocks noChangeAspect="1"/>
          </p:cNvPicPr>
          <p:nvPr/>
        </p:nvPicPr>
        <p:blipFill>
          <a:blip r:embed="rId9"/>
          <a:stretch>
            <a:fillRect/>
          </a:stretch>
        </p:blipFill>
        <p:spPr>
          <a:xfrm>
            <a:off x="557119" y="5520180"/>
            <a:ext cx="6848086" cy="4473881"/>
          </a:xfrm>
          <a:prstGeom prst="rect">
            <a:avLst/>
          </a:prstGeom>
          <a:effectLst>
            <a:glow rad="139700">
              <a:schemeClr val="accent6">
                <a:satMod val="175000"/>
                <a:alpha val="40000"/>
              </a:schemeClr>
            </a:glow>
          </a:effectLst>
        </p:spPr>
      </p:pic>
      <p:sp>
        <p:nvSpPr>
          <p:cNvPr id="42" name="TextBox 41">
            <a:extLst>
              <a:ext uri="{FF2B5EF4-FFF2-40B4-BE49-F238E27FC236}">
                <a16:creationId xmlns:a16="http://schemas.microsoft.com/office/drawing/2014/main" id="{5856D712-FCC1-448E-2B81-8EEE87B45E77}"/>
              </a:ext>
            </a:extLst>
          </p:cNvPr>
          <p:cNvSpPr txBox="1"/>
          <p:nvPr/>
        </p:nvSpPr>
        <p:spPr>
          <a:xfrm>
            <a:off x="505891" y="9994061"/>
            <a:ext cx="1830950" cy="276999"/>
          </a:xfrm>
          <a:prstGeom prst="rect">
            <a:avLst/>
          </a:prstGeom>
          <a:noFill/>
        </p:spPr>
        <p:txBody>
          <a:bodyPr wrap="none" rtlCol="0">
            <a:spAutoFit/>
          </a:bodyPr>
          <a:lstStyle/>
          <a:p>
            <a:r>
              <a:rPr lang="en-US" sz="1200" dirty="0">
                <a:solidFill>
                  <a:schemeClr val="accent1">
                    <a:lumMod val="20000"/>
                    <a:lumOff val="80000"/>
                  </a:schemeClr>
                </a:solidFill>
              </a:rPr>
              <a:t>Used seaborn sns.lineplot</a:t>
            </a:r>
          </a:p>
        </p:txBody>
      </p:sp>
      <p:sp>
        <p:nvSpPr>
          <p:cNvPr id="44" name="TextBox 43">
            <a:extLst>
              <a:ext uri="{FF2B5EF4-FFF2-40B4-BE49-F238E27FC236}">
                <a16:creationId xmlns:a16="http://schemas.microsoft.com/office/drawing/2014/main" id="{83916A36-BB11-568A-51B8-001505D36E01}"/>
              </a:ext>
            </a:extLst>
          </p:cNvPr>
          <p:cNvSpPr txBox="1"/>
          <p:nvPr/>
        </p:nvSpPr>
        <p:spPr>
          <a:xfrm>
            <a:off x="4695228" y="4754363"/>
            <a:ext cx="2682657" cy="369332"/>
          </a:xfrm>
          <a:prstGeom prst="rect">
            <a:avLst/>
          </a:prstGeom>
          <a:noFill/>
        </p:spPr>
        <p:txBody>
          <a:bodyPr wrap="none" rtlCol="0">
            <a:spAutoFit/>
          </a:bodyPr>
          <a:lstStyle/>
          <a:p>
            <a:r>
              <a:rPr lang="en-US" dirty="0">
                <a:solidFill>
                  <a:schemeClr val="tx2">
                    <a:lumMod val="20000"/>
                    <a:lumOff val="80000"/>
                  </a:schemeClr>
                </a:solidFill>
              </a:rPr>
              <a:t>Understanding the dataset</a:t>
            </a:r>
          </a:p>
        </p:txBody>
      </p:sp>
      <p:sp>
        <p:nvSpPr>
          <p:cNvPr id="45" name="TextBox 44">
            <a:extLst>
              <a:ext uri="{FF2B5EF4-FFF2-40B4-BE49-F238E27FC236}">
                <a16:creationId xmlns:a16="http://schemas.microsoft.com/office/drawing/2014/main" id="{F5308727-EF9C-95F5-3461-93286D973048}"/>
              </a:ext>
            </a:extLst>
          </p:cNvPr>
          <p:cNvSpPr txBox="1"/>
          <p:nvPr/>
        </p:nvSpPr>
        <p:spPr>
          <a:xfrm>
            <a:off x="14610750" y="7743316"/>
            <a:ext cx="3473643" cy="646331"/>
          </a:xfrm>
          <a:prstGeom prst="rect">
            <a:avLst/>
          </a:prstGeom>
          <a:noFill/>
        </p:spPr>
        <p:txBody>
          <a:bodyPr wrap="none" rtlCol="0">
            <a:spAutoFit/>
          </a:bodyPr>
          <a:lstStyle/>
          <a:p>
            <a:r>
              <a:rPr lang="en-US" dirty="0">
                <a:solidFill>
                  <a:schemeClr val="tx2">
                    <a:lumMod val="20000"/>
                    <a:lumOff val="80000"/>
                  </a:schemeClr>
                </a:solidFill>
              </a:rPr>
              <a:t>Deeper analysis on the </a:t>
            </a:r>
          </a:p>
          <a:p>
            <a:r>
              <a:rPr lang="en-US" dirty="0">
                <a:solidFill>
                  <a:schemeClr val="tx2">
                    <a:lumMod val="20000"/>
                    <a:lumOff val="80000"/>
                  </a:schemeClr>
                </a:solidFill>
              </a:rPr>
              <a:t>Dataset to gain meaningful insights</a:t>
            </a:r>
          </a:p>
        </p:txBody>
      </p:sp>
    </p:spTree>
    <p:extLst>
      <p:ext uri="{BB962C8B-B14F-4D97-AF65-F5344CB8AC3E}">
        <p14:creationId xmlns:p14="http://schemas.microsoft.com/office/powerpoint/2010/main" val="2969817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Rounded Rectangle 5">
            <a:extLst>
              <a:ext uri="{FF2B5EF4-FFF2-40B4-BE49-F238E27FC236}">
                <a16:creationId xmlns:a16="http://schemas.microsoft.com/office/drawing/2014/main" id="{A411FFD7-557D-953C-1431-437D70C86D0B}"/>
              </a:ext>
            </a:extLst>
          </p:cNvPr>
          <p:cNvSpPr/>
          <p:nvPr/>
        </p:nvSpPr>
        <p:spPr>
          <a:xfrm>
            <a:off x="381000" y="190500"/>
            <a:ext cx="17526000" cy="685800"/>
          </a:xfrm>
          <a:prstGeom prst="roundRect">
            <a:avLst/>
          </a:prstGeom>
          <a:solidFill>
            <a:schemeClr val="bg1">
              <a:lumMod val="85000"/>
            </a:schemeClr>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4800" dirty="0">
                <a:solidFill>
                  <a:sysClr val="windowText" lastClr="000000"/>
                </a:solidFill>
              </a:rPr>
              <a:t>                                         </a:t>
            </a:r>
            <a:r>
              <a:rPr lang="en-US" sz="4800" dirty="0">
                <a:solidFill>
                  <a:sysClr val="windowText" lastClr="000000"/>
                </a:solidFill>
                <a:latin typeface=""/>
                <a:cs typeface="AkayaTelivigala" pitchFamily="2" charset="77"/>
              </a:rPr>
              <a:t> The first step to Insights..</a:t>
            </a:r>
          </a:p>
        </p:txBody>
      </p:sp>
      <p:grpSp>
        <p:nvGrpSpPr>
          <p:cNvPr id="41" name="Group 40">
            <a:extLst>
              <a:ext uri="{FF2B5EF4-FFF2-40B4-BE49-F238E27FC236}">
                <a16:creationId xmlns:a16="http://schemas.microsoft.com/office/drawing/2014/main" id="{D9E07D80-E400-0DEE-696A-D33E44F7D0C5}"/>
              </a:ext>
            </a:extLst>
          </p:cNvPr>
          <p:cNvGrpSpPr/>
          <p:nvPr/>
        </p:nvGrpSpPr>
        <p:grpSpPr>
          <a:xfrm>
            <a:off x="8643576" y="1173761"/>
            <a:ext cx="9144000" cy="2609798"/>
            <a:chOff x="4953000" y="1007299"/>
            <a:chExt cx="9144000" cy="2609798"/>
          </a:xfrm>
        </p:grpSpPr>
        <p:sp>
          <p:nvSpPr>
            <p:cNvPr id="11" name="TextBox 10">
              <a:extLst>
                <a:ext uri="{FF2B5EF4-FFF2-40B4-BE49-F238E27FC236}">
                  <a16:creationId xmlns:a16="http://schemas.microsoft.com/office/drawing/2014/main" id="{CE33254C-FFE9-35E1-1120-8F2E08CFED47}"/>
                </a:ext>
              </a:extLst>
            </p:cNvPr>
            <p:cNvSpPr txBox="1"/>
            <p:nvPr/>
          </p:nvSpPr>
          <p:spPr>
            <a:xfrm>
              <a:off x="4953000" y="1007299"/>
              <a:ext cx="9144000" cy="369332"/>
            </a:xfrm>
            <a:prstGeom prst="rect">
              <a:avLst/>
            </a:prstGeom>
            <a:noFill/>
          </p:spPr>
          <p:txBody>
            <a:bodyPr wrap="square">
              <a:spAutoFit/>
            </a:bodyPr>
            <a:lstStyle/>
            <a:p>
              <a:r>
                <a:rPr lang="en-US" dirty="0">
                  <a:solidFill>
                    <a:schemeClr val="bg2"/>
                  </a:solidFill>
                </a:rPr>
                <a:t>merged_data = pd.merge(grades_data, hr_data, on= 'Student id', how='inner')</a:t>
              </a:r>
            </a:p>
          </p:txBody>
        </p:sp>
        <p:pic>
          <p:nvPicPr>
            <p:cNvPr id="21" name="Picture 20">
              <a:extLst>
                <a:ext uri="{FF2B5EF4-FFF2-40B4-BE49-F238E27FC236}">
                  <a16:creationId xmlns:a16="http://schemas.microsoft.com/office/drawing/2014/main" id="{CF06B7DC-31AF-C442-B102-331D299D89B1}"/>
                </a:ext>
              </a:extLst>
            </p:cNvPr>
            <p:cNvPicPr>
              <a:picLocks noChangeAspect="1"/>
            </p:cNvPicPr>
            <p:nvPr/>
          </p:nvPicPr>
          <p:blipFill>
            <a:blip r:embed="rId3"/>
            <a:stretch>
              <a:fillRect/>
            </a:stretch>
          </p:blipFill>
          <p:spPr>
            <a:xfrm>
              <a:off x="9223333" y="1539929"/>
              <a:ext cx="3149600" cy="1699080"/>
            </a:xfrm>
            <a:prstGeom prst="rect">
              <a:avLst/>
            </a:prstGeom>
          </p:spPr>
        </p:pic>
        <p:pic>
          <p:nvPicPr>
            <p:cNvPr id="22" name="Picture 21">
              <a:extLst>
                <a:ext uri="{FF2B5EF4-FFF2-40B4-BE49-F238E27FC236}">
                  <a16:creationId xmlns:a16="http://schemas.microsoft.com/office/drawing/2014/main" id="{2A6DDA7A-BF9E-60C1-213A-67B2EDF0305C}"/>
                </a:ext>
              </a:extLst>
            </p:cNvPr>
            <p:cNvPicPr>
              <a:picLocks noChangeAspect="1"/>
            </p:cNvPicPr>
            <p:nvPr/>
          </p:nvPicPr>
          <p:blipFill>
            <a:blip r:embed="rId4"/>
            <a:stretch>
              <a:fillRect/>
            </a:stretch>
          </p:blipFill>
          <p:spPr>
            <a:xfrm>
              <a:off x="4953000" y="1539929"/>
              <a:ext cx="2898475" cy="1729204"/>
            </a:xfrm>
            <a:prstGeom prst="rect">
              <a:avLst/>
            </a:prstGeom>
          </p:spPr>
        </p:pic>
        <p:pic>
          <p:nvPicPr>
            <p:cNvPr id="23" name="Picture 22">
              <a:extLst>
                <a:ext uri="{FF2B5EF4-FFF2-40B4-BE49-F238E27FC236}">
                  <a16:creationId xmlns:a16="http://schemas.microsoft.com/office/drawing/2014/main" id="{0348C49A-FFDE-4BB0-02E9-11EBA1AB43FF}"/>
                </a:ext>
              </a:extLst>
            </p:cNvPr>
            <p:cNvPicPr>
              <a:picLocks noChangeAspect="1"/>
            </p:cNvPicPr>
            <p:nvPr/>
          </p:nvPicPr>
          <p:blipFill>
            <a:blip r:embed="rId5"/>
            <a:stretch>
              <a:fillRect/>
            </a:stretch>
          </p:blipFill>
          <p:spPr>
            <a:xfrm>
              <a:off x="7877723" y="2142530"/>
              <a:ext cx="1319362" cy="524002"/>
            </a:xfrm>
            <a:prstGeom prst="rect">
              <a:avLst/>
            </a:prstGeom>
          </p:spPr>
        </p:pic>
        <p:sp>
          <p:nvSpPr>
            <p:cNvPr id="24" name="TextBox 23">
              <a:extLst>
                <a:ext uri="{FF2B5EF4-FFF2-40B4-BE49-F238E27FC236}">
                  <a16:creationId xmlns:a16="http://schemas.microsoft.com/office/drawing/2014/main" id="{2C1E15C8-8790-F224-19F5-EB8B17225846}"/>
                </a:ext>
              </a:extLst>
            </p:cNvPr>
            <p:cNvSpPr txBox="1"/>
            <p:nvPr/>
          </p:nvSpPr>
          <p:spPr>
            <a:xfrm>
              <a:off x="5803554" y="3247765"/>
              <a:ext cx="1374030" cy="369332"/>
            </a:xfrm>
            <a:prstGeom prst="rect">
              <a:avLst/>
            </a:prstGeom>
            <a:noFill/>
          </p:spPr>
          <p:txBody>
            <a:bodyPr wrap="none" rtlCol="0">
              <a:spAutoFit/>
            </a:bodyPr>
            <a:lstStyle/>
            <a:p>
              <a:r>
                <a:rPr lang="en-US" dirty="0">
                  <a:solidFill>
                    <a:schemeClr val="bg2"/>
                  </a:solidFill>
                </a:rPr>
                <a:t>Grades_data</a:t>
              </a:r>
            </a:p>
          </p:txBody>
        </p:sp>
        <p:sp>
          <p:nvSpPr>
            <p:cNvPr id="25" name="TextBox 24">
              <a:extLst>
                <a:ext uri="{FF2B5EF4-FFF2-40B4-BE49-F238E27FC236}">
                  <a16:creationId xmlns:a16="http://schemas.microsoft.com/office/drawing/2014/main" id="{492B30CA-06B2-59BE-20BC-07F3F4DED6A9}"/>
                </a:ext>
              </a:extLst>
            </p:cNvPr>
            <p:cNvSpPr txBox="1"/>
            <p:nvPr/>
          </p:nvSpPr>
          <p:spPr>
            <a:xfrm>
              <a:off x="10436527" y="3228570"/>
              <a:ext cx="1062983" cy="369332"/>
            </a:xfrm>
            <a:prstGeom prst="rect">
              <a:avLst/>
            </a:prstGeom>
            <a:noFill/>
          </p:spPr>
          <p:txBody>
            <a:bodyPr wrap="none" rtlCol="0">
              <a:spAutoFit/>
            </a:bodyPr>
            <a:lstStyle/>
            <a:p>
              <a:r>
                <a:rPr lang="en-US" dirty="0">
                  <a:solidFill>
                    <a:schemeClr val="bg2"/>
                  </a:solidFill>
                </a:rPr>
                <a:t>eda_data</a:t>
              </a:r>
            </a:p>
          </p:txBody>
        </p:sp>
      </p:grpSp>
      <p:grpSp>
        <p:nvGrpSpPr>
          <p:cNvPr id="40" name="Group 39">
            <a:extLst>
              <a:ext uri="{FF2B5EF4-FFF2-40B4-BE49-F238E27FC236}">
                <a16:creationId xmlns:a16="http://schemas.microsoft.com/office/drawing/2014/main" id="{86EBD1B1-CD38-2959-552D-714B24B2FDA0}"/>
              </a:ext>
            </a:extLst>
          </p:cNvPr>
          <p:cNvGrpSpPr/>
          <p:nvPr/>
        </p:nvGrpSpPr>
        <p:grpSpPr>
          <a:xfrm>
            <a:off x="409406" y="3848100"/>
            <a:ext cx="17497594" cy="3429000"/>
            <a:chOff x="533400" y="4305300"/>
            <a:chExt cx="17497594" cy="4648200"/>
          </a:xfrm>
        </p:grpSpPr>
        <p:pic>
          <p:nvPicPr>
            <p:cNvPr id="26" name="Picture 25">
              <a:extLst>
                <a:ext uri="{FF2B5EF4-FFF2-40B4-BE49-F238E27FC236}">
                  <a16:creationId xmlns:a16="http://schemas.microsoft.com/office/drawing/2014/main" id="{983D5288-92B1-B228-094B-5304BFA85796}"/>
                </a:ext>
              </a:extLst>
            </p:cNvPr>
            <p:cNvPicPr>
              <a:picLocks noChangeAspect="1"/>
            </p:cNvPicPr>
            <p:nvPr/>
          </p:nvPicPr>
          <p:blipFill>
            <a:blip r:embed="rId6"/>
            <a:stretch>
              <a:fillRect/>
            </a:stretch>
          </p:blipFill>
          <p:spPr>
            <a:xfrm>
              <a:off x="533400" y="4305300"/>
              <a:ext cx="6406808" cy="4648200"/>
            </a:xfrm>
            <a:prstGeom prst="rect">
              <a:avLst/>
            </a:prstGeom>
          </p:spPr>
        </p:pic>
        <p:pic>
          <p:nvPicPr>
            <p:cNvPr id="27" name="Picture 26">
              <a:extLst>
                <a:ext uri="{FF2B5EF4-FFF2-40B4-BE49-F238E27FC236}">
                  <a16:creationId xmlns:a16="http://schemas.microsoft.com/office/drawing/2014/main" id="{C1787FF0-CCD0-0BDA-28E9-624721A2587D}"/>
                </a:ext>
              </a:extLst>
            </p:cNvPr>
            <p:cNvPicPr>
              <a:picLocks noChangeAspect="1"/>
            </p:cNvPicPr>
            <p:nvPr/>
          </p:nvPicPr>
          <p:blipFill>
            <a:blip r:embed="rId7"/>
            <a:stretch>
              <a:fillRect/>
            </a:stretch>
          </p:blipFill>
          <p:spPr>
            <a:xfrm>
              <a:off x="6835733" y="4374368"/>
              <a:ext cx="2219415" cy="4045732"/>
            </a:xfrm>
            <a:prstGeom prst="rect">
              <a:avLst/>
            </a:prstGeom>
          </p:spPr>
        </p:pic>
        <p:sp>
          <p:nvSpPr>
            <p:cNvPr id="28" name="Multiply 27">
              <a:extLst>
                <a:ext uri="{FF2B5EF4-FFF2-40B4-BE49-F238E27FC236}">
                  <a16:creationId xmlns:a16="http://schemas.microsoft.com/office/drawing/2014/main" id="{F7D1222A-DDB2-DB0A-075D-5C4E30849844}"/>
                </a:ext>
              </a:extLst>
            </p:cNvPr>
            <p:cNvSpPr/>
            <p:nvPr/>
          </p:nvSpPr>
          <p:spPr>
            <a:xfrm>
              <a:off x="9039401" y="5287670"/>
              <a:ext cx="609593" cy="804000"/>
            </a:xfrm>
            <a:prstGeom prst="mathMultiply">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ADA47D7E-CBDC-B46A-24AE-321385502038}"/>
                </a:ext>
              </a:extLst>
            </p:cNvPr>
            <p:cNvSpPr txBox="1"/>
            <p:nvPr/>
          </p:nvSpPr>
          <p:spPr>
            <a:xfrm>
              <a:off x="8767570" y="4987869"/>
              <a:ext cx="1210075" cy="369332"/>
            </a:xfrm>
            <a:prstGeom prst="rect">
              <a:avLst/>
            </a:prstGeom>
            <a:noFill/>
          </p:spPr>
          <p:txBody>
            <a:bodyPr wrap="none" rtlCol="0">
              <a:spAutoFit/>
            </a:bodyPr>
            <a:lstStyle/>
            <a:p>
              <a:r>
                <a:rPr lang="en-US" dirty="0">
                  <a:solidFill>
                    <a:schemeClr val="bg2"/>
                  </a:solidFill>
                </a:rPr>
                <a:t>Student 10</a:t>
              </a:r>
            </a:p>
          </p:txBody>
        </p:sp>
        <p:sp>
          <p:nvSpPr>
            <p:cNvPr id="30" name="Right Arrow 29">
              <a:extLst>
                <a:ext uri="{FF2B5EF4-FFF2-40B4-BE49-F238E27FC236}">
                  <a16:creationId xmlns:a16="http://schemas.microsoft.com/office/drawing/2014/main" id="{0A1114B9-1309-2ACA-C956-A937BEC4EB24}"/>
                </a:ext>
              </a:extLst>
            </p:cNvPr>
            <p:cNvSpPr/>
            <p:nvPr/>
          </p:nvSpPr>
          <p:spPr>
            <a:xfrm>
              <a:off x="8883522" y="6554421"/>
              <a:ext cx="2628688" cy="29582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C4F18847-145A-77EA-7301-23CE4ADB44CB}"/>
                </a:ext>
              </a:extLst>
            </p:cNvPr>
            <p:cNvSpPr txBox="1"/>
            <p:nvPr/>
          </p:nvSpPr>
          <p:spPr>
            <a:xfrm>
              <a:off x="9149772" y="6239824"/>
              <a:ext cx="1827616" cy="369332"/>
            </a:xfrm>
            <a:prstGeom prst="rect">
              <a:avLst/>
            </a:prstGeom>
            <a:noFill/>
          </p:spPr>
          <p:txBody>
            <a:bodyPr wrap="none" rtlCol="0">
              <a:spAutoFit/>
            </a:bodyPr>
            <a:lstStyle/>
            <a:p>
              <a:r>
                <a:rPr lang="en-US" dirty="0">
                  <a:solidFill>
                    <a:schemeClr val="bg2"/>
                  </a:solidFill>
                </a:rPr>
                <a:t>Cleaning the data</a:t>
              </a:r>
            </a:p>
          </p:txBody>
        </p:sp>
        <p:pic>
          <p:nvPicPr>
            <p:cNvPr id="33" name="Picture 32">
              <a:extLst>
                <a:ext uri="{FF2B5EF4-FFF2-40B4-BE49-F238E27FC236}">
                  <a16:creationId xmlns:a16="http://schemas.microsoft.com/office/drawing/2014/main" id="{5C4B51E8-1DFD-BBB1-DD9E-0C87D17803CE}"/>
                </a:ext>
              </a:extLst>
            </p:cNvPr>
            <p:cNvPicPr>
              <a:picLocks noChangeAspect="1"/>
            </p:cNvPicPr>
            <p:nvPr/>
          </p:nvPicPr>
          <p:blipFill>
            <a:blip r:embed="rId8"/>
            <a:stretch>
              <a:fillRect/>
            </a:stretch>
          </p:blipFill>
          <p:spPr>
            <a:xfrm>
              <a:off x="11512210" y="4305300"/>
              <a:ext cx="6518784" cy="4648200"/>
            </a:xfrm>
            <a:prstGeom prst="rect">
              <a:avLst/>
            </a:prstGeom>
          </p:spPr>
        </p:pic>
      </p:grpSp>
      <p:pic>
        <p:nvPicPr>
          <p:cNvPr id="42" name="Picture 41">
            <a:extLst>
              <a:ext uri="{FF2B5EF4-FFF2-40B4-BE49-F238E27FC236}">
                <a16:creationId xmlns:a16="http://schemas.microsoft.com/office/drawing/2014/main" id="{D2872E9E-AA56-DA01-07AF-04AEF2B2375C}"/>
              </a:ext>
            </a:extLst>
          </p:cNvPr>
          <p:cNvPicPr>
            <a:picLocks noChangeAspect="1"/>
          </p:cNvPicPr>
          <p:nvPr/>
        </p:nvPicPr>
        <p:blipFill>
          <a:blip r:embed="rId9"/>
          <a:stretch>
            <a:fillRect/>
          </a:stretch>
        </p:blipFill>
        <p:spPr>
          <a:xfrm>
            <a:off x="7010400" y="7115946"/>
            <a:ext cx="4764139" cy="2835493"/>
          </a:xfrm>
          <a:prstGeom prst="rect">
            <a:avLst/>
          </a:prstGeom>
          <a:ln>
            <a:solidFill>
              <a:srgbClr val="FF0000"/>
            </a:solidFill>
          </a:ln>
          <a:scene3d>
            <a:camera prst="orthographicFront"/>
            <a:lightRig rig="threePt" dir="t"/>
          </a:scene3d>
          <a:sp3d>
            <a:bevelT w="165100" prst="coolSlant"/>
          </a:sp3d>
        </p:spPr>
      </p:pic>
      <p:sp>
        <p:nvSpPr>
          <p:cNvPr id="43" name="TextBox 42">
            <a:extLst>
              <a:ext uri="{FF2B5EF4-FFF2-40B4-BE49-F238E27FC236}">
                <a16:creationId xmlns:a16="http://schemas.microsoft.com/office/drawing/2014/main" id="{907B53E8-DFA5-AD1B-D20B-D6ACCF4E1A0C}"/>
              </a:ext>
            </a:extLst>
          </p:cNvPr>
          <p:cNvSpPr txBox="1"/>
          <p:nvPr/>
        </p:nvSpPr>
        <p:spPr>
          <a:xfrm>
            <a:off x="1242899" y="7564196"/>
            <a:ext cx="5456140" cy="1938992"/>
          </a:xfrm>
          <a:prstGeom prst="rect">
            <a:avLst/>
          </a:prstGeom>
          <a:noFill/>
        </p:spPr>
        <p:txBody>
          <a:bodyPr wrap="square" rtlCol="0">
            <a:spAutoFit/>
          </a:bodyPr>
          <a:lstStyle/>
          <a:p>
            <a:r>
              <a:rPr lang="en-US" sz="2400" dirty="0">
                <a:solidFill>
                  <a:srgbClr val="FF0000"/>
                </a:solidFill>
              </a:rPr>
              <a:t>Removing null values </a:t>
            </a:r>
          </a:p>
          <a:p>
            <a:endParaRPr lang="en-US" sz="2400" dirty="0">
              <a:solidFill>
                <a:srgbClr val="FF0000"/>
              </a:solidFill>
            </a:endParaRPr>
          </a:p>
          <a:p>
            <a:r>
              <a:rPr lang="en-US" sz="2400" dirty="0">
                <a:solidFill>
                  <a:srgbClr val="FF0000"/>
                </a:solidFill>
              </a:rPr>
              <a:t>Standardizing Column Names </a:t>
            </a:r>
          </a:p>
          <a:p>
            <a:endParaRPr lang="en-US" sz="2400" dirty="0">
              <a:solidFill>
                <a:srgbClr val="FF0000"/>
              </a:solidFill>
            </a:endParaRPr>
          </a:p>
          <a:p>
            <a:r>
              <a:rPr lang="en-US" sz="2400" dirty="0">
                <a:solidFill>
                  <a:srgbClr val="FF0000"/>
                </a:solidFill>
              </a:rPr>
              <a:t>Identifying and resolving inconsistencies</a:t>
            </a:r>
          </a:p>
        </p:txBody>
      </p:sp>
      <p:sp>
        <p:nvSpPr>
          <p:cNvPr id="45" name="TextBox 44">
            <a:extLst>
              <a:ext uri="{FF2B5EF4-FFF2-40B4-BE49-F238E27FC236}">
                <a16:creationId xmlns:a16="http://schemas.microsoft.com/office/drawing/2014/main" id="{E7F26BD8-57BE-E7CD-68E2-8E4ACCB0DD71}"/>
              </a:ext>
            </a:extLst>
          </p:cNvPr>
          <p:cNvSpPr txBox="1"/>
          <p:nvPr/>
        </p:nvSpPr>
        <p:spPr>
          <a:xfrm>
            <a:off x="12060500" y="7564196"/>
            <a:ext cx="5456140" cy="2308324"/>
          </a:xfrm>
          <a:prstGeom prst="rect">
            <a:avLst/>
          </a:prstGeom>
          <a:noFill/>
        </p:spPr>
        <p:txBody>
          <a:bodyPr wrap="square" rtlCol="0">
            <a:spAutoFit/>
          </a:bodyPr>
          <a:lstStyle/>
          <a:p>
            <a:r>
              <a:rPr lang="en-US" sz="2400" dirty="0">
                <a:solidFill>
                  <a:schemeClr val="accent3">
                    <a:lumMod val="60000"/>
                    <a:lumOff val="40000"/>
                  </a:schemeClr>
                </a:solidFill>
              </a:rPr>
              <a:t>Ensures Data Quality and Integrity</a:t>
            </a:r>
          </a:p>
          <a:p>
            <a:endParaRPr lang="en-US" sz="2400" dirty="0">
              <a:solidFill>
                <a:schemeClr val="accent3">
                  <a:lumMod val="60000"/>
                  <a:lumOff val="40000"/>
                </a:schemeClr>
              </a:solidFill>
            </a:endParaRPr>
          </a:p>
          <a:p>
            <a:r>
              <a:rPr lang="en-US" sz="2400" dirty="0">
                <a:solidFill>
                  <a:schemeClr val="accent3">
                    <a:lumMod val="60000"/>
                    <a:lumOff val="40000"/>
                  </a:schemeClr>
                </a:solidFill>
              </a:rPr>
              <a:t>Accurate Analysis </a:t>
            </a:r>
          </a:p>
          <a:p>
            <a:endParaRPr lang="en-US" sz="2400" dirty="0">
              <a:solidFill>
                <a:schemeClr val="accent3">
                  <a:lumMod val="60000"/>
                  <a:lumOff val="40000"/>
                </a:schemeClr>
              </a:solidFill>
            </a:endParaRPr>
          </a:p>
          <a:p>
            <a:r>
              <a:rPr lang="en-US" sz="2400" dirty="0">
                <a:solidFill>
                  <a:schemeClr val="accent3">
                    <a:lumMod val="60000"/>
                    <a:lumOff val="40000"/>
                  </a:schemeClr>
                </a:solidFill>
              </a:rPr>
              <a:t>Reduces analysis complexity</a:t>
            </a:r>
          </a:p>
          <a:p>
            <a:endParaRPr lang="en-US" sz="2400" dirty="0">
              <a:solidFill>
                <a:schemeClr val="bg2"/>
              </a:solidFill>
            </a:endParaRPr>
          </a:p>
        </p:txBody>
      </p:sp>
      <p:sp>
        <p:nvSpPr>
          <p:cNvPr id="46" name="TextBox 45">
            <a:extLst>
              <a:ext uri="{FF2B5EF4-FFF2-40B4-BE49-F238E27FC236}">
                <a16:creationId xmlns:a16="http://schemas.microsoft.com/office/drawing/2014/main" id="{8C9C7675-254D-1F32-1716-3A8426BCD1F9}"/>
              </a:ext>
            </a:extLst>
          </p:cNvPr>
          <p:cNvSpPr txBox="1"/>
          <p:nvPr/>
        </p:nvSpPr>
        <p:spPr>
          <a:xfrm>
            <a:off x="8597505" y="4238213"/>
            <a:ext cx="1302216" cy="276999"/>
          </a:xfrm>
          <a:prstGeom prst="rect">
            <a:avLst/>
          </a:prstGeom>
          <a:noFill/>
        </p:spPr>
        <p:txBody>
          <a:bodyPr wrap="none" rtlCol="0">
            <a:spAutoFit/>
          </a:bodyPr>
          <a:lstStyle/>
          <a:p>
            <a:r>
              <a:rPr lang="en-US" sz="1200" dirty="0">
                <a:solidFill>
                  <a:srgbClr val="FF0000"/>
                </a:solidFill>
              </a:rPr>
              <a:t>Data In consistent</a:t>
            </a:r>
          </a:p>
        </p:txBody>
      </p:sp>
      <p:sp>
        <p:nvSpPr>
          <p:cNvPr id="47" name="TextBox 46">
            <a:extLst>
              <a:ext uri="{FF2B5EF4-FFF2-40B4-BE49-F238E27FC236}">
                <a16:creationId xmlns:a16="http://schemas.microsoft.com/office/drawing/2014/main" id="{BFB95154-C125-A9EF-5405-0F258A3A7C36}"/>
              </a:ext>
            </a:extLst>
          </p:cNvPr>
          <p:cNvSpPr txBox="1"/>
          <p:nvPr/>
        </p:nvSpPr>
        <p:spPr>
          <a:xfrm>
            <a:off x="9220200" y="495300"/>
            <a:ext cx="184731" cy="523220"/>
          </a:xfrm>
          <a:prstGeom prst="rect">
            <a:avLst/>
          </a:prstGeom>
          <a:noFill/>
        </p:spPr>
        <p:txBody>
          <a:bodyPr wrap="none" rtlCol="0">
            <a:spAutoFit/>
          </a:bodyPr>
          <a:lstStyle/>
          <a:p>
            <a:endParaRPr lang="en-US" sz="2800" dirty="0"/>
          </a:p>
        </p:txBody>
      </p:sp>
      <p:sp>
        <p:nvSpPr>
          <p:cNvPr id="48" name="Rounded Rectangle 47">
            <a:extLst>
              <a:ext uri="{FF2B5EF4-FFF2-40B4-BE49-F238E27FC236}">
                <a16:creationId xmlns:a16="http://schemas.microsoft.com/office/drawing/2014/main" id="{CCD67E82-021A-3793-9085-31BB488C3140}"/>
              </a:ext>
            </a:extLst>
          </p:cNvPr>
          <p:cNvSpPr/>
          <p:nvPr/>
        </p:nvSpPr>
        <p:spPr>
          <a:xfrm>
            <a:off x="381000" y="1828361"/>
            <a:ext cx="6753394" cy="1455139"/>
          </a:xfrm>
          <a:prstGeom prst="round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mj-lt"/>
              </a:rPr>
              <a:t>We want to analyze Stress performance analysis. </a:t>
            </a:r>
            <a:r>
              <a:rPr lang="en-US" b="1" i="0" dirty="0">
                <a:solidFill>
                  <a:schemeClr val="tx1"/>
                </a:solidFill>
                <a:effectLst/>
                <a:latin typeface="+mj-lt"/>
              </a:rPr>
              <a:t>By correlating EDA with grades, you can assess how stress levels might affect academic performance. </a:t>
            </a:r>
            <a:endParaRPr lang="en-US" b="1" dirty="0">
              <a:solidFill>
                <a:schemeClr val="tx1"/>
              </a:solidFill>
              <a:latin typeface="+mj-lt"/>
            </a:endParaRPr>
          </a:p>
        </p:txBody>
      </p:sp>
      <p:sp>
        <p:nvSpPr>
          <p:cNvPr id="50" name="Rectangle 49">
            <a:extLst>
              <a:ext uri="{FF2B5EF4-FFF2-40B4-BE49-F238E27FC236}">
                <a16:creationId xmlns:a16="http://schemas.microsoft.com/office/drawing/2014/main" id="{5CBD913E-2F8B-4430-E912-142E8B177882}"/>
              </a:ext>
            </a:extLst>
          </p:cNvPr>
          <p:cNvSpPr/>
          <p:nvPr/>
        </p:nvSpPr>
        <p:spPr>
          <a:xfrm>
            <a:off x="17315558" y="4296613"/>
            <a:ext cx="490176" cy="2531973"/>
          </a:xfrm>
          <a:prstGeom prst="rect">
            <a:avLst/>
          </a:prstGeom>
          <a:solidFill>
            <a:schemeClr val="accent2">
              <a:lumMod val="60000"/>
              <a:lumOff val="40000"/>
            </a:schemeClr>
          </a:solidFill>
          <a:effectLst>
            <a:glow rad="139700">
              <a:schemeClr val="accent2">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810649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193824AC-B3B4-5C14-C313-CB4CF0FEF3BC}"/>
              </a:ext>
            </a:extLst>
          </p:cNvPr>
          <p:cNvSpPr/>
          <p:nvPr/>
        </p:nvSpPr>
        <p:spPr>
          <a:xfrm>
            <a:off x="533400" y="190500"/>
            <a:ext cx="17221200" cy="685800"/>
          </a:xfrm>
          <a:prstGeom prst="roundRect">
            <a:avLst/>
          </a:prstGeom>
          <a:solidFill>
            <a:schemeClr val="bg1">
              <a:lumMod val="85000"/>
            </a:schemeClr>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4800" dirty="0">
                <a:solidFill>
                  <a:schemeClr val="tx1"/>
                </a:solidFill>
              </a:rPr>
              <a:t>                      </a:t>
            </a:r>
            <a:r>
              <a:rPr lang="en-US" sz="4800" dirty="0">
                <a:solidFill>
                  <a:schemeClr val="tx1"/>
                </a:solidFill>
                <a:latin typeface=""/>
                <a:cs typeface="AkayaTelivigala" pitchFamily="2" charset="77"/>
              </a:rPr>
              <a:t>Learnings | Limitations | Future Scope </a:t>
            </a:r>
          </a:p>
        </p:txBody>
      </p:sp>
      <p:sp>
        <p:nvSpPr>
          <p:cNvPr id="5" name="TextBox 4">
            <a:extLst>
              <a:ext uri="{FF2B5EF4-FFF2-40B4-BE49-F238E27FC236}">
                <a16:creationId xmlns:a16="http://schemas.microsoft.com/office/drawing/2014/main" id="{89B7DA4F-3448-B58E-F9E1-A21B7B87AFBC}"/>
              </a:ext>
            </a:extLst>
          </p:cNvPr>
          <p:cNvSpPr txBox="1"/>
          <p:nvPr/>
        </p:nvSpPr>
        <p:spPr>
          <a:xfrm>
            <a:off x="533400" y="1257300"/>
            <a:ext cx="15849600" cy="923330"/>
          </a:xfrm>
          <a:prstGeom prst="rect">
            <a:avLst/>
          </a:prstGeom>
          <a:noFill/>
        </p:spPr>
        <p:txBody>
          <a:bodyPr wrap="square">
            <a:spAutoFit/>
          </a:bodyPr>
          <a:lstStyle/>
          <a:p>
            <a:pPr marL="285750" indent="-285750">
              <a:buFont typeface="Wingdings" panose="05000000000000000000" pitchFamily="2" charset="2"/>
              <a:buChar char="ü"/>
            </a:pPr>
            <a:endParaRPr lang="en-US" b="0" i="0" dirty="0">
              <a:solidFill>
                <a:srgbClr val="FA4659"/>
              </a:solidFill>
              <a:effectLst/>
              <a:latin typeface="-apple-system"/>
            </a:endParaRPr>
          </a:p>
          <a:p>
            <a:br>
              <a:rPr lang="en-US" dirty="0"/>
            </a:br>
            <a:endParaRPr lang="en-US" dirty="0">
              <a:solidFill>
                <a:schemeClr val="bg1"/>
              </a:solidFill>
            </a:endParaRPr>
          </a:p>
        </p:txBody>
      </p:sp>
      <p:grpSp>
        <p:nvGrpSpPr>
          <p:cNvPr id="6" name="Group 5">
            <a:extLst>
              <a:ext uri="{FF2B5EF4-FFF2-40B4-BE49-F238E27FC236}">
                <a16:creationId xmlns:a16="http://schemas.microsoft.com/office/drawing/2014/main" id="{8B19A976-3A9A-64F5-775D-7279981B8C68}"/>
              </a:ext>
            </a:extLst>
          </p:cNvPr>
          <p:cNvGrpSpPr/>
          <p:nvPr/>
        </p:nvGrpSpPr>
        <p:grpSpPr>
          <a:xfrm>
            <a:off x="2133600" y="1181100"/>
            <a:ext cx="11818313" cy="6598448"/>
            <a:chOff x="1427789" y="1618657"/>
            <a:chExt cx="12951744" cy="6027772"/>
          </a:xfrm>
        </p:grpSpPr>
        <p:sp>
          <p:nvSpPr>
            <p:cNvPr id="7" name="TextBox 6">
              <a:extLst>
                <a:ext uri="{FF2B5EF4-FFF2-40B4-BE49-F238E27FC236}">
                  <a16:creationId xmlns:a16="http://schemas.microsoft.com/office/drawing/2014/main" id="{7CB7699B-F404-B3E4-9DD3-0FBFF7704C33}"/>
                </a:ext>
              </a:extLst>
            </p:cNvPr>
            <p:cNvSpPr txBox="1"/>
            <p:nvPr/>
          </p:nvSpPr>
          <p:spPr>
            <a:xfrm>
              <a:off x="1470230" y="1618657"/>
              <a:ext cx="9251540" cy="337390"/>
            </a:xfrm>
            <a:prstGeom prst="rect">
              <a:avLst/>
            </a:prstGeom>
            <a:noFill/>
          </p:spPr>
          <p:txBody>
            <a:bodyPr wrap="square" rtlCol="0">
              <a:spAutoFit/>
            </a:bodyPr>
            <a:lstStyle/>
            <a:p>
              <a:pPr marL="285750" indent="-285750">
                <a:buFont typeface="Wingdings" panose="05000000000000000000" pitchFamily="2" charset="2"/>
                <a:buChar char="ü"/>
              </a:pPr>
              <a:r>
                <a:rPr lang="en-US" dirty="0">
                  <a:solidFill>
                    <a:srgbClr val="FFC000"/>
                  </a:solidFill>
                </a:rPr>
                <a:t>Explore datasets and study research papers – </a:t>
              </a:r>
              <a:r>
                <a:rPr lang="en-US" dirty="0">
                  <a:solidFill>
                    <a:schemeClr val="bg1"/>
                  </a:solidFill>
                </a:rPr>
                <a:t> </a:t>
              </a:r>
              <a:r>
                <a:rPr lang="en-US" dirty="0" err="1">
                  <a:solidFill>
                    <a:schemeClr val="bg1"/>
                  </a:solidFill>
                </a:rPr>
                <a:t>Physionet</a:t>
              </a:r>
              <a:r>
                <a:rPr lang="en-US" dirty="0">
                  <a:solidFill>
                    <a:schemeClr val="bg1"/>
                  </a:solidFill>
                </a:rPr>
                <a:t> | Google Scholars  </a:t>
              </a:r>
            </a:p>
          </p:txBody>
        </p:sp>
        <p:sp>
          <p:nvSpPr>
            <p:cNvPr id="10" name="TextBox 9">
              <a:extLst>
                <a:ext uri="{FF2B5EF4-FFF2-40B4-BE49-F238E27FC236}">
                  <a16:creationId xmlns:a16="http://schemas.microsoft.com/office/drawing/2014/main" id="{2EB83BA3-248D-BD76-E811-2030185B49C2}"/>
                </a:ext>
              </a:extLst>
            </p:cNvPr>
            <p:cNvSpPr txBox="1"/>
            <p:nvPr/>
          </p:nvSpPr>
          <p:spPr>
            <a:xfrm>
              <a:off x="1433496" y="2079637"/>
              <a:ext cx="12946037" cy="337390"/>
            </a:xfrm>
            <a:prstGeom prst="rect">
              <a:avLst/>
            </a:prstGeom>
            <a:noFill/>
          </p:spPr>
          <p:txBody>
            <a:bodyPr wrap="none" rtlCol="0">
              <a:spAutoFit/>
            </a:bodyPr>
            <a:lstStyle/>
            <a:p>
              <a:pPr marL="285750" indent="-285750">
                <a:buFont typeface="Wingdings" panose="05000000000000000000" pitchFamily="2" charset="2"/>
                <a:buChar char="ü"/>
              </a:pPr>
              <a:r>
                <a:rPr lang="en-US" dirty="0">
                  <a:solidFill>
                    <a:srgbClr val="FFC000"/>
                  </a:solidFill>
                </a:rPr>
                <a:t>Apply visualization techniques, frameworks – </a:t>
              </a:r>
              <a:r>
                <a:rPr lang="en-US" dirty="0">
                  <a:solidFill>
                    <a:schemeClr val="bg1"/>
                  </a:solidFill>
                </a:rPr>
                <a:t>Grammar of graphics using seaborn objects | Matplotlib | plotly |pywaffle </a:t>
              </a:r>
            </a:p>
          </p:txBody>
        </p:sp>
        <p:sp>
          <p:nvSpPr>
            <p:cNvPr id="11" name="TextBox 10">
              <a:extLst>
                <a:ext uri="{FF2B5EF4-FFF2-40B4-BE49-F238E27FC236}">
                  <a16:creationId xmlns:a16="http://schemas.microsoft.com/office/drawing/2014/main" id="{D5BC812D-B40B-EC96-95E3-4820815EC439}"/>
                </a:ext>
              </a:extLst>
            </p:cNvPr>
            <p:cNvSpPr txBox="1"/>
            <p:nvPr/>
          </p:nvSpPr>
          <p:spPr>
            <a:xfrm>
              <a:off x="1427790" y="2542275"/>
              <a:ext cx="6654971" cy="247960"/>
            </a:xfrm>
            <a:prstGeom prst="rect">
              <a:avLst/>
            </a:prstGeom>
            <a:noFill/>
          </p:spPr>
          <p:txBody>
            <a:bodyPr wrap="none" rtlCol="0">
              <a:spAutoFit/>
            </a:bodyPr>
            <a:lstStyle/>
            <a:p>
              <a:pPr marL="285750" indent="-285750">
                <a:buFont typeface="Wingdings" panose="05000000000000000000" pitchFamily="2" charset="2"/>
                <a:buChar char="ü"/>
              </a:pPr>
              <a:r>
                <a:rPr lang="en-US" dirty="0">
                  <a:solidFill>
                    <a:srgbClr val="FFC000"/>
                  </a:solidFill>
                </a:rPr>
                <a:t>Bring novelty in digging insights from various sheets of the dataset</a:t>
              </a:r>
              <a:endParaRPr lang="en-US" dirty="0">
                <a:solidFill>
                  <a:schemeClr val="bg1"/>
                </a:solidFill>
              </a:endParaRPr>
            </a:p>
          </p:txBody>
        </p:sp>
        <p:sp>
          <p:nvSpPr>
            <p:cNvPr id="13" name="TextBox 12">
              <a:extLst>
                <a:ext uri="{FF2B5EF4-FFF2-40B4-BE49-F238E27FC236}">
                  <a16:creationId xmlns:a16="http://schemas.microsoft.com/office/drawing/2014/main" id="{2CE5FD75-0620-B728-D0E9-7152B996DA5A}"/>
                </a:ext>
              </a:extLst>
            </p:cNvPr>
            <p:cNvSpPr txBox="1"/>
            <p:nvPr/>
          </p:nvSpPr>
          <p:spPr>
            <a:xfrm>
              <a:off x="1427789" y="3007321"/>
              <a:ext cx="6578424" cy="4639108"/>
            </a:xfrm>
            <a:prstGeom prst="rect">
              <a:avLst/>
            </a:prstGeom>
            <a:noFill/>
          </p:spPr>
          <p:txBody>
            <a:bodyPr wrap="none" rtlCol="0">
              <a:spAutoFit/>
            </a:bodyPr>
            <a:lstStyle/>
            <a:p>
              <a:pPr marL="285750" indent="-285750">
                <a:buFont typeface="Wingdings" panose="05000000000000000000" pitchFamily="2" charset="2"/>
                <a:buChar char="ü"/>
              </a:pPr>
              <a:r>
                <a:rPr lang="en-US" dirty="0">
                  <a:solidFill>
                    <a:srgbClr val="FFC000"/>
                  </a:solidFill>
                </a:rPr>
                <a:t>Pre-process data – </a:t>
              </a:r>
              <a:r>
                <a:rPr lang="en-US" dirty="0">
                  <a:solidFill>
                    <a:schemeClr val="bg1"/>
                  </a:solidFill>
                </a:rPr>
                <a:t>Handle Nan, standardization of columns</a:t>
              </a:r>
            </a:p>
            <a:p>
              <a:pPr marL="285750" indent="-285750">
                <a:buFont typeface="Wingdings" panose="05000000000000000000" pitchFamily="2" charset="2"/>
                <a:buChar char="ü"/>
              </a:pPr>
              <a:endParaRPr lang="en-US" dirty="0">
                <a:solidFill>
                  <a:schemeClr val="bg1"/>
                </a:solidFill>
              </a:endParaRPr>
            </a:p>
            <a:p>
              <a:pPr marL="285750" indent="-285750">
                <a:buFont typeface="Wingdings" panose="05000000000000000000" pitchFamily="2" charset="2"/>
                <a:buChar char="ü"/>
              </a:pPr>
              <a:endParaRPr lang="en-US" dirty="0">
                <a:solidFill>
                  <a:schemeClr val="bg1"/>
                </a:solidFill>
              </a:endParaRPr>
            </a:p>
            <a:p>
              <a:pPr marL="285750" indent="-285750">
                <a:buFont typeface="Wingdings" panose="05000000000000000000" pitchFamily="2" charset="2"/>
                <a:buChar char="ü"/>
              </a:pPr>
              <a:endParaRPr lang="en-US" dirty="0">
                <a:solidFill>
                  <a:schemeClr val="bg1"/>
                </a:solidFill>
              </a:endParaRPr>
            </a:p>
            <a:p>
              <a:pPr marL="285750" indent="-285750">
                <a:buFont typeface="Wingdings" panose="05000000000000000000" pitchFamily="2" charset="2"/>
                <a:buChar char="ü"/>
              </a:pPr>
              <a:endParaRPr lang="en-US" dirty="0">
                <a:solidFill>
                  <a:schemeClr val="bg1"/>
                </a:solidFill>
              </a:endParaRPr>
            </a:p>
            <a:p>
              <a:pPr marL="285750" indent="-285750">
                <a:buFont typeface="Wingdings" panose="05000000000000000000" pitchFamily="2" charset="2"/>
                <a:buChar char="ü"/>
              </a:pPr>
              <a:endParaRPr lang="en-US" dirty="0">
                <a:solidFill>
                  <a:schemeClr val="bg1"/>
                </a:solidFill>
              </a:endParaRPr>
            </a:p>
            <a:p>
              <a:pPr marL="285750" indent="-285750">
                <a:buFont typeface="Wingdings" panose="05000000000000000000" pitchFamily="2" charset="2"/>
                <a:buChar char="ü"/>
              </a:pPr>
              <a:endParaRPr lang="en-US" dirty="0">
                <a:solidFill>
                  <a:schemeClr val="bg1"/>
                </a:solidFill>
              </a:endParaRPr>
            </a:p>
            <a:p>
              <a:pPr marL="285750" indent="-285750">
                <a:buFont typeface="Wingdings" panose="05000000000000000000" pitchFamily="2" charset="2"/>
                <a:buChar char="ü"/>
              </a:pPr>
              <a:endParaRPr lang="en-US" dirty="0">
                <a:solidFill>
                  <a:schemeClr val="bg1"/>
                </a:solidFill>
              </a:endParaRPr>
            </a:p>
            <a:p>
              <a:pPr marL="285750" indent="-285750">
                <a:buFont typeface="Wingdings" panose="05000000000000000000" pitchFamily="2" charset="2"/>
                <a:buChar char="ü"/>
              </a:pPr>
              <a:endParaRPr lang="en-US" dirty="0">
                <a:solidFill>
                  <a:schemeClr val="bg1"/>
                </a:solidFill>
              </a:endParaRPr>
            </a:p>
            <a:p>
              <a:pPr marL="285750" indent="-285750">
                <a:buFont typeface="Wingdings" panose="05000000000000000000" pitchFamily="2" charset="2"/>
                <a:buChar char="ü"/>
              </a:pPr>
              <a:endParaRPr lang="en-US" dirty="0">
                <a:solidFill>
                  <a:schemeClr val="bg1"/>
                </a:solidFill>
              </a:endParaRPr>
            </a:p>
            <a:p>
              <a:pPr marL="285750" indent="-285750">
                <a:buFont typeface="Wingdings" panose="05000000000000000000" pitchFamily="2" charset="2"/>
                <a:buChar char="ü"/>
              </a:pPr>
              <a:endParaRPr lang="en-US" dirty="0">
                <a:solidFill>
                  <a:schemeClr val="bg1"/>
                </a:solidFill>
              </a:endParaRPr>
            </a:p>
            <a:p>
              <a:pPr marL="285750" indent="-285750">
                <a:buFont typeface="Wingdings" panose="05000000000000000000" pitchFamily="2" charset="2"/>
                <a:buChar char="ü"/>
              </a:pPr>
              <a:endParaRPr lang="en-US" dirty="0">
                <a:solidFill>
                  <a:schemeClr val="bg1"/>
                </a:solidFill>
              </a:endParaRPr>
            </a:p>
            <a:p>
              <a:pPr marL="285750" indent="-285750">
                <a:buFont typeface="Wingdings" panose="05000000000000000000" pitchFamily="2" charset="2"/>
                <a:buChar char="ü"/>
              </a:pPr>
              <a:endParaRPr lang="en-US" dirty="0">
                <a:solidFill>
                  <a:schemeClr val="bg1"/>
                </a:solidFill>
              </a:endParaRPr>
            </a:p>
            <a:p>
              <a:pPr marL="285750" indent="-285750">
                <a:buFont typeface="Wingdings" panose="05000000000000000000" pitchFamily="2" charset="2"/>
                <a:buChar char="ü"/>
              </a:pPr>
              <a:endParaRPr lang="en-US" dirty="0">
                <a:solidFill>
                  <a:schemeClr val="bg1"/>
                </a:solidFill>
              </a:endParaRPr>
            </a:p>
            <a:p>
              <a:pPr marL="285750" indent="-285750">
                <a:buFont typeface="Wingdings" panose="05000000000000000000" pitchFamily="2" charset="2"/>
                <a:buChar char="ü"/>
              </a:pPr>
              <a:endParaRPr lang="en-US" dirty="0">
                <a:solidFill>
                  <a:schemeClr val="bg1"/>
                </a:solidFill>
              </a:endParaRPr>
            </a:p>
            <a:p>
              <a:pPr marL="285750" indent="-285750">
                <a:buFont typeface="Wingdings" panose="05000000000000000000" pitchFamily="2" charset="2"/>
                <a:buChar char="ü"/>
              </a:pPr>
              <a:endParaRPr lang="en-US" dirty="0">
                <a:solidFill>
                  <a:schemeClr val="bg1"/>
                </a:solidFill>
              </a:endParaRPr>
            </a:p>
            <a:p>
              <a:endParaRPr lang="en-US" dirty="0">
                <a:solidFill>
                  <a:schemeClr val="bg1"/>
                </a:solidFill>
              </a:endParaRPr>
            </a:p>
            <a:p>
              <a:pPr marL="285750" indent="-285750">
                <a:buFont typeface="Wingdings" panose="05000000000000000000" pitchFamily="2" charset="2"/>
                <a:buChar char="ü"/>
              </a:pPr>
              <a:endParaRPr lang="en-US" dirty="0">
                <a:solidFill>
                  <a:schemeClr val="bg1"/>
                </a:solidFill>
              </a:endParaRPr>
            </a:p>
          </p:txBody>
        </p:sp>
        <p:sp>
          <p:nvSpPr>
            <p:cNvPr id="14" name="TextBox 13">
              <a:extLst>
                <a:ext uri="{FF2B5EF4-FFF2-40B4-BE49-F238E27FC236}">
                  <a16:creationId xmlns:a16="http://schemas.microsoft.com/office/drawing/2014/main" id="{17E624BC-39E7-5541-5E74-678B4CCF51F7}"/>
                </a:ext>
              </a:extLst>
            </p:cNvPr>
            <p:cNvSpPr txBox="1"/>
            <p:nvPr/>
          </p:nvSpPr>
          <p:spPr>
            <a:xfrm>
              <a:off x="1427789" y="3935974"/>
              <a:ext cx="9826415" cy="247960"/>
            </a:xfrm>
            <a:prstGeom prst="rect">
              <a:avLst/>
            </a:prstGeom>
            <a:noFill/>
          </p:spPr>
          <p:txBody>
            <a:bodyPr wrap="square" rtlCol="0">
              <a:spAutoFit/>
            </a:bodyPr>
            <a:lstStyle/>
            <a:p>
              <a:pPr marL="285750" indent="-285750">
                <a:buFont typeface="Wingdings" panose="05000000000000000000" pitchFamily="2" charset="2"/>
                <a:buChar char="ü"/>
              </a:pPr>
              <a:r>
                <a:rPr lang="en-US" dirty="0">
                  <a:solidFill>
                    <a:srgbClr val="FFC000"/>
                  </a:solidFill>
                </a:rPr>
                <a:t>Conduct thorough data analysis using statistical &amp; predictive analytics – </a:t>
              </a:r>
              <a:r>
                <a:rPr lang="en-US" dirty="0">
                  <a:solidFill>
                    <a:schemeClr val="bg1"/>
                  </a:solidFill>
                </a:rPr>
                <a:t>Stat models | ML </a:t>
              </a:r>
            </a:p>
          </p:txBody>
        </p:sp>
        <p:sp>
          <p:nvSpPr>
            <p:cNvPr id="15" name="TextBox 14">
              <a:extLst>
                <a:ext uri="{FF2B5EF4-FFF2-40B4-BE49-F238E27FC236}">
                  <a16:creationId xmlns:a16="http://schemas.microsoft.com/office/drawing/2014/main" id="{5A53F4A4-B46D-2DAE-D6C7-3198E8EF4A73}"/>
                </a:ext>
              </a:extLst>
            </p:cNvPr>
            <p:cNvSpPr txBox="1"/>
            <p:nvPr/>
          </p:nvSpPr>
          <p:spPr>
            <a:xfrm>
              <a:off x="1470230" y="4857586"/>
              <a:ext cx="9783974" cy="369332"/>
            </a:xfrm>
            <a:prstGeom prst="rect">
              <a:avLst/>
            </a:prstGeom>
            <a:noFill/>
          </p:spPr>
          <p:txBody>
            <a:bodyPr wrap="square" rtlCol="0">
              <a:spAutoFit/>
            </a:bodyPr>
            <a:lstStyle/>
            <a:p>
              <a:pPr marL="285750" indent="-285750">
                <a:buFont typeface="Wingdings" panose="05000000000000000000" pitchFamily="2" charset="2"/>
                <a:buChar char="ü"/>
              </a:pPr>
              <a:r>
                <a:rPr lang="en-US" dirty="0">
                  <a:solidFill>
                    <a:srgbClr val="FFC000"/>
                  </a:solidFill>
                </a:rPr>
                <a:t>Explore various machine learning algorithms – </a:t>
              </a:r>
              <a:r>
                <a:rPr lang="en-US" dirty="0">
                  <a:solidFill>
                    <a:schemeClr val="bg1"/>
                  </a:solidFill>
                </a:rPr>
                <a:t>Logistics regression | K-Nearest neighbors</a:t>
              </a:r>
            </a:p>
          </p:txBody>
        </p:sp>
        <p:sp>
          <p:nvSpPr>
            <p:cNvPr id="16" name="TextBox 15">
              <a:extLst>
                <a:ext uri="{FF2B5EF4-FFF2-40B4-BE49-F238E27FC236}">
                  <a16:creationId xmlns:a16="http://schemas.microsoft.com/office/drawing/2014/main" id="{F71CE97E-77A4-C1AA-9101-05886D90CF5B}"/>
                </a:ext>
              </a:extLst>
            </p:cNvPr>
            <p:cNvSpPr txBox="1"/>
            <p:nvPr/>
          </p:nvSpPr>
          <p:spPr>
            <a:xfrm>
              <a:off x="1470230" y="4396780"/>
              <a:ext cx="9251540" cy="369332"/>
            </a:xfrm>
            <a:prstGeom prst="rect">
              <a:avLst/>
            </a:prstGeom>
            <a:noFill/>
          </p:spPr>
          <p:txBody>
            <a:bodyPr wrap="square" rtlCol="0">
              <a:spAutoFit/>
            </a:bodyPr>
            <a:lstStyle/>
            <a:p>
              <a:pPr marL="285750" indent="-285750">
                <a:buFont typeface="Wingdings" panose="05000000000000000000" pitchFamily="2" charset="2"/>
                <a:buChar char="ü"/>
              </a:pPr>
              <a:r>
                <a:rPr lang="en-US" dirty="0">
                  <a:solidFill>
                    <a:srgbClr val="FFC000"/>
                  </a:solidFill>
                </a:rPr>
                <a:t>Feature Engineering – </a:t>
              </a:r>
              <a:r>
                <a:rPr lang="en-US" dirty="0">
                  <a:solidFill>
                    <a:schemeClr val="bg1"/>
                  </a:solidFill>
                </a:rPr>
                <a:t>One hot encoding | Column transformer | Feature selection </a:t>
              </a:r>
            </a:p>
          </p:txBody>
        </p:sp>
        <p:sp>
          <p:nvSpPr>
            <p:cNvPr id="17" name="TextBox 16">
              <a:extLst>
                <a:ext uri="{FF2B5EF4-FFF2-40B4-BE49-F238E27FC236}">
                  <a16:creationId xmlns:a16="http://schemas.microsoft.com/office/drawing/2014/main" id="{94387395-6DF9-E720-F815-54FD0E9DC98D}"/>
                </a:ext>
              </a:extLst>
            </p:cNvPr>
            <p:cNvSpPr txBox="1"/>
            <p:nvPr/>
          </p:nvSpPr>
          <p:spPr>
            <a:xfrm>
              <a:off x="1470230" y="5322414"/>
              <a:ext cx="9251540" cy="369332"/>
            </a:xfrm>
            <a:prstGeom prst="rect">
              <a:avLst/>
            </a:prstGeom>
            <a:noFill/>
          </p:spPr>
          <p:txBody>
            <a:bodyPr wrap="square" rtlCol="0">
              <a:spAutoFit/>
            </a:bodyPr>
            <a:lstStyle/>
            <a:p>
              <a:pPr marL="285750" indent="-285750">
                <a:buFont typeface="Wingdings" panose="05000000000000000000" pitchFamily="2" charset="2"/>
                <a:buChar char="ü"/>
              </a:pPr>
              <a:r>
                <a:rPr lang="en-US" dirty="0">
                  <a:solidFill>
                    <a:srgbClr val="FFC000"/>
                  </a:solidFill>
                </a:rPr>
                <a:t>Build Data pipelines </a:t>
              </a:r>
            </a:p>
          </p:txBody>
        </p:sp>
        <p:sp>
          <p:nvSpPr>
            <p:cNvPr id="18" name="TextBox 17">
              <a:extLst>
                <a:ext uri="{FF2B5EF4-FFF2-40B4-BE49-F238E27FC236}">
                  <a16:creationId xmlns:a16="http://schemas.microsoft.com/office/drawing/2014/main" id="{BCD730C9-D8F8-377E-AA95-B74A95DF0715}"/>
                </a:ext>
              </a:extLst>
            </p:cNvPr>
            <p:cNvSpPr txBox="1"/>
            <p:nvPr/>
          </p:nvSpPr>
          <p:spPr>
            <a:xfrm>
              <a:off x="1433497" y="3470198"/>
              <a:ext cx="6757427" cy="369332"/>
            </a:xfrm>
            <a:prstGeom prst="rect">
              <a:avLst/>
            </a:prstGeom>
            <a:noFill/>
          </p:spPr>
          <p:txBody>
            <a:bodyPr wrap="none" rtlCol="0">
              <a:spAutoFit/>
            </a:bodyPr>
            <a:lstStyle/>
            <a:p>
              <a:pPr marL="285750" indent="-285750">
                <a:buFont typeface="Wingdings" panose="05000000000000000000" pitchFamily="2" charset="2"/>
                <a:buChar char="ü"/>
              </a:pPr>
              <a:r>
                <a:rPr lang="en-US" dirty="0">
                  <a:solidFill>
                    <a:srgbClr val="FFC000"/>
                  </a:solidFill>
                </a:rPr>
                <a:t>Prepare data for ML  – </a:t>
              </a:r>
              <a:r>
                <a:rPr lang="en-US" dirty="0">
                  <a:solidFill>
                    <a:schemeClr val="bg1"/>
                  </a:solidFill>
                </a:rPr>
                <a:t>Train-test split | sampling | stratification</a:t>
              </a:r>
            </a:p>
          </p:txBody>
        </p:sp>
        <p:sp>
          <p:nvSpPr>
            <p:cNvPr id="19" name="TextBox 18">
              <a:extLst>
                <a:ext uri="{FF2B5EF4-FFF2-40B4-BE49-F238E27FC236}">
                  <a16:creationId xmlns:a16="http://schemas.microsoft.com/office/drawing/2014/main" id="{0C9DABA3-159D-80E8-9B10-6611CD44B915}"/>
                </a:ext>
              </a:extLst>
            </p:cNvPr>
            <p:cNvSpPr txBox="1"/>
            <p:nvPr/>
          </p:nvSpPr>
          <p:spPr>
            <a:xfrm>
              <a:off x="1433497" y="5751284"/>
              <a:ext cx="10036768" cy="369332"/>
            </a:xfrm>
            <a:prstGeom prst="rect">
              <a:avLst/>
            </a:prstGeom>
            <a:noFill/>
          </p:spPr>
          <p:txBody>
            <a:bodyPr wrap="square" rtlCol="0">
              <a:spAutoFit/>
            </a:bodyPr>
            <a:lstStyle/>
            <a:p>
              <a:pPr marL="285750" indent="-285750">
                <a:buFont typeface="Wingdings" panose="05000000000000000000" pitchFamily="2" charset="2"/>
                <a:buChar char="ü"/>
              </a:pPr>
              <a:r>
                <a:rPr lang="en-US" dirty="0">
                  <a:solidFill>
                    <a:srgbClr val="FFC000"/>
                  </a:solidFill>
                </a:rPr>
                <a:t>Evaluate Model performance – </a:t>
              </a:r>
              <a:r>
                <a:rPr lang="en-US" dirty="0">
                  <a:solidFill>
                    <a:schemeClr val="bg1"/>
                  </a:solidFill>
                </a:rPr>
                <a:t>Confusion Matrix | ROC curve | Accuracy | Cross validation</a:t>
              </a:r>
            </a:p>
          </p:txBody>
        </p:sp>
      </p:grpSp>
      <p:pic>
        <p:nvPicPr>
          <p:cNvPr id="20" name="Picture 19">
            <a:extLst>
              <a:ext uri="{FF2B5EF4-FFF2-40B4-BE49-F238E27FC236}">
                <a16:creationId xmlns:a16="http://schemas.microsoft.com/office/drawing/2014/main" id="{FD7067D5-87FE-1971-32FB-F90B19658771}"/>
              </a:ext>
            </a:extLst>
          </p:cNvPr>
          <p:cNvPicPr>
            <a:picLocks noChangeAspect="1"/>
          </p:cNvPicPr>
          <p:nvPr/>
        </p:nvPicPr>
        <p:blipFill>
          <a:blip r:embed="rId3"/>
          <a:stretch>
            <a:fillRect/>
          </a:stretch>
        </p:blipFill>
        <p:spPr>
          <a:xfrm>
            <a:off x="11993180" y="2034372"/>
            <a:ext cx="6159985" cy="5384602"/>
          </a:xfrm>
          <a:prstGeom prst="rect">
            <a:avLst/>
          </a:prstGeom>
          <a:effectLst>
            <a:glow rad="228600">
              <a:schemeClr val="accent2">
                <a:satMod val="175000"/>
                <a:alpha val="40000"/>
              </a:schemeClr>
            </a:glow>
            <a:reflection blurRad="6350" stA="50000" endA="300" endPos="55000" dir="5400000" sy="-100000" algn="bl" rotWithShape="0"/>
          </a:effectLst>
          <a:scene3d>
            <a:camera prst="isometricOffAxis1Left"/>
            <a:lightRig rig="threePt" dir="t"/>
          </a:scene3d>
        </p:spPr>
      </p:pic>
      <p:sp>
        <p:nvSpPr>
          <p:cNvPr id="23" name="Rectangle 22">
            <a:extLst>
              <a:ext uri="{FF2B5EF4-FFF2-40B4-BE49-F238E27FC236}">
                <a16:creationId xmlns:a16="http://schemas.microsoft.com/office/drawing/2014/main" id="{174032FC-DF6E-A84E-A2B1-5E456F8A1CAF}"/>
              </a:ext>
            </a:extLst>
          </p:cNvPr>
          <p:cNvSpPr/>
          <p:nvPr/>
        </p:nvSpPr>
        <p:spPr>
          <a:xfrm>
            <a:off x="697917" y="6433465"/>
            <a:ext cx="6324600" cy="3815435"/>
          </a:xfrm>
          <a:prstGeom prst="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4" name="Rectangle 23">
            <a:extLst>
              <a:ext uri="{FF2B5EF4-FFF2-40B4-BE49-F238E27FC236}">
                <a16:creationId xmlns:a16="http://schemas.microsoft.com/office/drawing/2014/main" id="{5A2C6C27-A433-F337-2C8C-5436AB2B3088}"/>
              </a:ext>
            </a:extLst>
          </p:cNvPr>
          <p:cNvSpPr/>
          <p:nvPr/>
        </p:nvSpPr>
        <p:spPr>
          <a:xfrm>
            <a:off x="7371910" y="6433465"/>
            <a:ext cx="6324600" cy="3815435"/>
          </a:xfrm>
          <a:prstGeom prst="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07BF38CD-F29E-D03C-D1D5-D51EBAE1810C}"/>
              </a:ext>
            </a:extLst>
          </p:cNvPr>
          <p:cNvSpPr txBox="1"/>
          <p:nvPr/>
        </p:nvSpPr>
        <p:spPr>
          <a:xfrm>
            <a:off x="838200" y="6574778"/>
            <a:ext cx="6019800" cy="3724096"/>
          </a:xfrm>
          <a:prstGeom prst="rect">
            <a:avLst/>
          </a:prstGeom>
          <a:noFill/>
        </p:spPr>
        <p:txBody>
          <a:bodyPr wrap="square" rtlCol="0">
            <a:spAutoFit/>
          </a:bodyPr>
          <a:lstStyle/>
          <a:p>
            <a:r>
              <a:rPr lang="en-US" sz="2000" b="1" dirty="0"/>
              <a:t>LIMITATIONS OF DATASET</a:t>
            </a:r>
          </a:p>
          <a:p>
            <a:endParaRPr lang="en-US" sz="2000" dirty="0"/>
          </a:p>
          <a:p>
            <a:pPr marL="285750" indent="-285750">
              <a:buFont typeface="Arial" panose="020B0604020202020204" pitchFamily="34" charset="0"/>
              <a:buChar char="•"/>
            </a:pPr>
            <a:r>
              <a:rPr lang="en-US" sz="2000" dirty="0"/>
              <a:t>Very less sample size. Good for exploratory and statistical analysis, but difficult to train ML and LSTM models.</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Simpler models like Linear Regression and decision tree will outperform due to overfitting. </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Limited in features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26" name="TextBox 25">
            <a:extLst>
              <a:ext uri="{FF2B5EF4-FFF2-40B4-BE49-F238E27FC236}">
                <a16:creationId xmlns:a16="http://schemas.microsoft.com/office/drawing/2014/main" id="{B87353F0-42FE-0C44-2A77-DC0BB353795B}"/>
              </a:ext>
            </a:extLst>
          </p:cNvPr>
          <p:cNvSpPr txBox="1"/>
          <p:nvPr/>
        </p:nvSpPr>
        <p:spPr>
          <a:xfrm>
            <a:off x="7524310" y="6621633"/>
            <a:ext cx="6019800" cy="2523768"/>
          </a:xfrm>
          <a:prstGeom prst="rect">
            <a:avLst/>
          </a:prstGeom>
          <a:noFill/>
        </p:spPr>
        <p:txBody>
          <a:bodyPr wrap="square" rtlCol="0">
            <a:spAutoFit/>
          </a:bodyPr>
          <a:lstStyle/>
          <a:p>
            <a:r>
              <a:rPr lang="en-US" sz="2000" b="1" dirty="0"/>
              <a:t>FUTURE SCOPE </a:t>
            </a:r>
          </a:p>
          <a:p>
            <a:endParaRPr lang="en-US" sz="2000" dirty="0"/>
          </a:p>
          <a:p>
            <a:pPr marL="285750" indent="-285750">
              <a:buFont typeface="Arial" panose="020B0604020202020204" pitchFamily="34" charset="0"/>
              <a:buChar char="•"/>
            </a:pPr>
            <a:r>
              <a:rPr lang="en-US" sz="2000" dirty="0"/>
              <a:t>Data Collection </a:t>
            </a:r>
          </a:p>
          <a:p>
            <a:endParaRPr lang="en-US" sz="2000" dirty="0"/>
          </a:p>
          <a:p>
            <a:pPr marL="285750" indent="-285750">
              <a:buFont typeface="Arial" panose="020B0604020202020204" pitchFamily="34" charset="0"/>
              <a:buChar char="•"/>
            </a:pPr>
            <a:r>
              <a:rPr lang="en-US" sz="2000" dirty="0"/>
              <a:t>Model Exploration </a:t>
            </a:r>
          </a:p>
          <a:p>
            <a:endParaRPr lang="en-US" sz="2000" dirty="0"/>
          </a:p>
          <a:p>
            <a:pPr marL="285750" indent="-285750">
              <a:buFont typeface="Arial" panose="020B0604020202020204" pitchFamily="34" charset="0"/>
              <a:buChar char="•"/>
            </a:pPr>
            <a:r>
              <a:rPr lang="en-US" sz="2000" dirty="0"/>
              <a:t>Feature Engineering and temporal analysis</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155193609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1269</TotalTime>
  <Words>973</Words>
  <Application>Microsoft Macintosh PowerPoint</Application>
  <PresentationFormat>Custom</PresentationFormat>
  <Paragraphs>118</Paragraphs>
  <Slides>5</Slides>
  <Notes>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vt:i4>
      </vt:variant>
    </vt:vector>
  </HeadingPairs>
  <TitlesOfParts>
    <vt:vector size="13" baseType="lpstr">
      <vt:lpstr>Roboto</vt:lpstr>
      <vt:lpstr>-apple-system</vt:lpstr>
      <vt:lpstr>Calibri</vt:lpstr>
      <vt:lpstr>Wingdings</vt:lpstr>
      <vt:lpstr>Söhne</vt:lpstr>
      <vt:lpstr>Arial</vt:lpstr>
      <vt:lpstr>Dosis</vt:lpstr>
      <vt:lpstr>Office Theme</vt:lpstr>
      <vt:lpstr>Analyzing Exam Stress Dataset </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Analyzing Exam Stress Dataset </dc:title>
  <cp:lastModifiedBy>Maya Ravichandran</cp:lastModifiedBy>
  <cp:revision>6</cp:revision>
  <dcterms:created xsi:type="dcterms:W3CDTF">2006-08-16T00:00:00Z</dcterms:created>
  <dcterms:modified xsi:type="dcterms:W3CDTF">2023-12-24T14:57:35Z</dcterms:modified>
  <dc:identifier>DAF2tUYMbug</dc:identifier>
</cp:coreProperties>
</file>